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6" d="100"/>
          <a:sy n="106" d="100"/>
        </p:scale>
        <p:origin x="-10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AF97FDD5-182F-434B-8F3C-8038D0E7C0E2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D976771-3FD8-4572-8BAB-8AE37B755AE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32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FDD5-182F-434B-8F3C-8038D0E7C0E2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6771-3FD8-4572-8BAB-8AE37B755AE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47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FDD5-182F-434B-8F3C-8038D0E7C0E2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6771-3FD8-4572-8BAB-8AE37B755AE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06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FDD5-182F-434B-8F3C-8038D0E7C0E2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6771-3FD8-4572-8BAB-8AE37B755AE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5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FDD5-182F-434B-8F3C-8038D0E7C0E2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6771-3FD8-4572-8BAB-8AE37B755AE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31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FDD5-182F-434B-8F3C-8038D0E7C0E2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6771-3FD8-4572-8BAB-8AE37B755AE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62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FDD5-182F-434B-8F3C-8038D0E7C0E2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6771-3FD8-4572-8BAB-8AE37B755AE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07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FDD5-182F-434B-8F3C-8038D0E7C0E2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6771-3FD8-4572-8BAB-8AE37B755AE7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895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FDD5-182F-434B-8F3C-8038D0E7C0E2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6771-3FD8-4572-8BAB-8AE37B755AE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94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FDD5-182F-434B-8F3C-8038D0E7C0E2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6771-3FD8-4572-8BAB-8AE37B755AE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FDD5-182F-434B-8F3C-8038D0E7C0E2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6771-3FD8-4572-8BAB-8AE37B755AE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7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FDD5-182F-434B-8F3C-8038D0E7C0E2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6771-3FD8-4572-8BAB-8AE37B755AE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69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FDD5-182F-434B-8F3C-8038D0E7C0E2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6771-3FD8-4572-8BAB-8AE37B755AE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9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FDD5-182F-434B-8F3C-8038D0E7C0E2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6771-3FD8-4572-8BAB-8AE37B755AE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8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FDD5-182F-434B-8F3C-8038D0E7C0E2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6771-3FD8-4572-8BAB-8AE37B755AE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33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FDD5-182F-434B-8F3C-8038D0E7C0E2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6771-3FD8-4572-8BAB-8AE37B755AE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26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FDD5-182F-434B-8F3C-8038D0E7C0E2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6771-3FD8-4572-8BAB-8AE37B755AE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30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97FDD5-182F-434B-8F3C-8038D0E7C0E2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976771-3FD8-4572-8BAB-8AE37B755AE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74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621410"/>
            <a:ext cx="7197726" cy="2764321"/>
          </a:xfrm>
        </p:spPr>
        <p:txBody>
          <a:bodyPr>
            <a:normAutofit fontScale="90000"/>
          </a:bodyPr>
          <a:lstStyle/>
          <a:p>
            <a:r>
              <a:rPr lang="fr-FR" b="1" dirty="0">
                <a:effectLst/>
              </a:rPr>
              <a:t>Les métiers de la </a:t>
            </a:r>
            <a:r>
              <a:rPr lang="fr-FR" b="1" dirty="0" err="1">
                <a:effectLst/>
              </a:rPr>
              <a:t>Cybersécurité</a:t>
            </a:r>
            <a:r>
              <a:rPr lang="fr-FR" b="1" dirty="0">
                <a:effectLst/>
              </a:rPr>
              <a:t/>
            </a:r>
            <a:br>
              <a:rPr lang="fr-FR" b="1" dirty="0">
                <a:effectLst/>
              </a:rPr>
            </a:br>
            <a:r>
              <a:rPr lang="fr-FR" b="1" dirty="0">
                <a:effectLst/>
              </a:rPr>
              <a:t>à l'heure de la transformation </a:t>
            </a:r>
            <a:r>
              <a:rPr lang="fr-FR" b="1" dirty="0" smtClean="0">
                <a:effectLst/>
              </a:rPr>
              <a:t>numérique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996214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Davide Canali</a:t>
            </a:r>
          </a:p>
          <a:p>
            <a:r>
              <a:rPr lang="en-US" dirty="0" smtClean="0"/>
              <a:t>Sr. Threat Analyst – </a:t>
            </a:r>
            <a:r>
              <a:rPr lang="en-US" dirty="0" err="1" smtClean="0"/>
              <a:t>Proofpoint</a:t>
            </a:r>
            <a:r>
              <a:rPr lang="en-US" dirty="0" smtClean="0"/>
              <a:t> Inc.</a:t>
            </a:r>
          </a:p>
          <a:p>
            <a:endParaRPr lang="en-US" dirty="0"/>
          </a:p>
          <a:p>
            <a:r>
              <a:rPr lang="en-US" b="1" dirty="0"/>
              <a:t> </a:t>
            </a:r>
            <a:r>
              <a:rPr lang="en-US" b="1" dirty="0" err="1"/>
              <a:t>Télécom</a:t>
            </a:r>
            <a:r>
              <a:rPr lang="en-US" b="1" dirty="0"/>
              <a:t> </a:t>
            </a:r>
            <a:r>
              <a:rPr lang="en-US" b="1" dirty="0" err="1" smtClean="0"/>
              <a:t>ParisTech</a:t>
            </a:r>
            <a:r>
              <a:rPr lang="en-US" b="1" dirty="0" smtClean="0"/>
              <a:t>, 9 </a:t>
            </a:r>
            <a:r>
              <a:rPr lang="en-US" b="1" dirty="0" err="1" smtClean="0"/>
              <a:t>novembre</a:t>
            </a:r>
            <a:r>
              <a:rPr lang="en-US" b="1" dirty="0" smtClean="0"/>
              <a:t> 2016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297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81320"/>
            <a:ext cx="10131425" cy="747860"/>
          </a:xfrm>
        </p:spPr>
        <p:txBody>
          <a:bodyPr>
            <a:normAutofit/>
          </a:bodyPr>
          <a:lstStyle/>
          <a:p>
            <a:r>
              <a:rPr lang="en-US" dirty="0" smtClean="0"/>
              <a:t>Quick bio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364775"/>
            <a:ext cx="8349972" cy="5139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i="1" dirty="0" smtClean="0"/>
              <a:t>2005-2009</a:t>
            </a:r>
            <a:r>
              <a:rPr lang="fr-FR" sz="2000" dirty="0" smtClean="0"/>
              <a:t>: </a:t>
            </a:r>
            <a:r>
              <a:rPr lang="fr-FR" sz="2000" dirty="0" err="1" smtClean="0"/>
              <a:t>BSc</a:t>
            </a:r>
            <a:r>
              <a:rPr lang="fr-FR" sz="2000" dirty="0" smtClean="0"/>
              <a:t> + </a:t>
            </a:r>
            <a:r>
              <a:rPr lang="fr-FR" sz="2000" dirty="0" err="1" smtClean="0"/>
              <a:t>MSc</a:t>
            </a:r>
            <a:r>
              <a:rPr lang="fr-FR" sz="2000" dirty="0" smtClean="0"/>
              <a:t> Ingénierie Informatique </a:t>
            </a:r>
            <a:r>
              <a:rPr lang="fr-FR" sz="2000" dirty="0" smtClean="0">
                <a:solidFill>
                  <a:srgbClr val="FF0000"/>
                </a:solidFill>
              </a:rPr>
              <a:t>Université de </a:t>
            </a:r>
            <a:r>
              <a:rPr lang="fr-FR" sz="2000" dirty="0" err="1" smtClean="0">
                <a:solidFill>
                  <a:srgbClr val="FF0000"/>
                </a:solidFill>
              </a:rPr>
              <a:t>Bologna</a:t>
            </a:r>
            <a:endParaRPr lang="fr-FR" sz="2000" dirty="0" smtClean="0">
              <a:solidFill>
                <a:srgbClr val="FF0000"/>
              </a:solidFill>
            </a:endParaRPr>
          </a:p>
          <a:p>
            <a:pPr>
              <a:spcAft>
                <a:spcPts val="1800"/>
              </a:spcAft>
            </a:pPr>
            <a:r>
              <a:rPr lang="fr-FR" dirty="0" smtClean="0"/>
              <a:t>Déjà passionné de sécurité</a:t>
            </a:r>
          </a:p>
          <a:p>
            <a:pPr marL="0" indent="0">
              <a:buNone/>
            </a:pPr>
            <a:r>
              <a:rPr lang="fr-FR" sz="2000" i="1" dirty="0" smtClean="0"/>
              <a:t>2009-2010</a:t>
            </a:r>
            <a:r>
              <a:rPr lang="fr-FR" sz="2000" dirty="0" smtClean="0"/>
              <a:t>: Thèse au </a:t>
            </a:r>
            <a:r>
              <a:rPr lang="fr-FR" sz="2000" dirty="0">
                <a:solidFill>
                  <a:srgbClr val="FF0000"/>
                </a:solidFill>
              </a:rPr>
              <a:t>UCSB </a:t>
            </a:r>
            <a:r>
              <a:rPr lang="fr-FR" sz="2000" dirty="0" err="1" smtClean="0">
                <a:solidFill>
                  <a:srgbClr val="FF0000"/>
                </a:solidFill>
              </a:rPr>
              <a:t>SecLab</a:t>
            </a:r>
            <a:r>
              <a:rPr lang="fr-FR" sz="2000" dirty="0" smtClean="0"/>
              <a:t> (</a:t>
            </a:r>
            <a:r>
              <a:rPr lang="fr-FR" sz="2000" dirty="0" err="1"/>
              <a:t>University</a:t>
            </a:r>
            <a:r>
              <a:rPr lang="fr-FR" sz="2000" dirty="0"/>
              <a:t> </a:t>
            </a:r>
            <a:r>
              <a:rPr lang="fr-FR" sz="2000" dirty="0" smtClean="0"/>
              <a:t>of </a:t>
            </a:r>
            <a:r>
              <a:rPr lang="fr-FR" sz="2000" dirty="0" err="1" smtClean="0"/>
              <a:t>California</a:t>
            </a:r>
            <a:r>
              <a:rPr lang="fr-FR" sz="2000" dirty="0" smtClean="0"/>
              <a:t>, Santa Barbara)</a:t>
            </a:r>
          </a:p>
          <a:p>
            <a:pPr>
              <a:spcAft>
                <a:spcPts val="1800"/>
              </a:spcAft>
            </a:pPr>
            <a:r>
              <a:rPr lang="fr-FR" dirty="0" smtClean="0"/>
              <a:t>Je commence à me dédier 100% à la sécurité</a:t>
            </a:r>
          </a:p>
          <a:p>
            <a:pPr marL="0" indent="0">
              <a:buNone/>
            </a:pPr>
            <a:r>
              <a:rPr lang="fr-FR" sz="2000" i="1" dirty="0" smtClean="0"/>
              <a:t>2010-2013</a:t>
            </a:r>
            <a:r>
              <a:rPr lang="fr-FR" sz="2000" dirty="0" smtClean="0"/>
              <a:t>: Doctorat au sein du département </a:t>
            </a:r>
            <a:r>
              <a:rPr lang="fr-FR" sz="2000" dirty="0" smtClean="0">
                <a:solidFill>
                  <a:srgbClr val="FF0000"/>
                </a:solidFill>
              </a:rPr>
              <a:t>S</a:t>
            </a:r>
            <a:r>
              <a:rPr lang="it-IT" sz="2000" dirty="0" smtClean="0">
                <a:solidFill>
                  <a:srgbClr val="FF0000"/>
                </a:solidFill>
              </a:rPr>
              <a:t>écurité Numerique</a:t>
            </a:r>
            <a:r>
              <a:rPr lang="it-IT" sz="2000" b="1" dirty="0" smtClean="0"/>
              <a:t> </a:t>
            </a:r>
            <a:r>
              <a:rPr lang="fr-FR" sz="2000" dirty="0" smtClean="0"/>
              <a:t>à </a:t>
            </a:r>
            <a:r>
              <a:rPr lang="fr-FR" sz="2000" dirty="0" smtClean="0">
                <a:solidFill>
                  <a:srgbClr val="FF0000"/>
                </a:solidFill>
              </a:rPr>
              <a:t>EURECOM</a:t>
            </a:r>
          </a:p>
          <a:p>
            <a:pPr>
              <a:spcAft>
                <a:spcPts val="1800"/>
              </a:spcAft>
            </a:pPr>
            <a:r>
              <a:rPr lang="fr-FR" dirty="0" smtClean="0"/>
              <a:t>Recherche en sécurité, plusieurs conférences à l’international</a:t>
            </a:r>
          </a:p>
          <a:p>
            <a:pPr marL="0" indent="0">
              <a:buNone/>
            </a:pPr>
            <a:r>
              <a:rPr lang="fr-FR" sz="2000" i="1" dirty="0" smtClean="0"/>
              <a:t>2014-2015</a:t>
            </a:r>
            <a:r>
              <a:rPr lang="fr-FR" sz="2000" dirty="0" smtClean="0"/>
              <a:t>: Network </a:t>
            </a:r>
            <a:r>
              <a:rPr lang="fr-FR" sz="2000" dirty="0" err="1" smtClean="0"/>
              <a:t>Threat</a:t>
            </a:r>
            <a:r>
              <a:rPr lang="fr-FR" sz="2000" dirty="0" smtClean="0"/>
              <a:t> </a:t>
            </a:r>
            <a:r>
              <a:rPr lang="fr-FR" sz="2000" dirty="0" err="1" smtClean="0"/>
              <a:t>Analyst</a:t>
            </a:r>
            <a:r>
              <a:rPr lang="fr-FR" sz="2000" dirty="0" smtClean="0"/>
              <a:t>, </a:t>
            </a:r>
            <a:r>
              <a:rPr lang="fr-FR" sz="2000" dirty="0" err="1" smtClean="0">
                <a:solidFill>
                  <a:srgbClr val="FF0000"/>
                </a:solidFill>
              </a:rPr>
              <a:t>Lastline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/>
              <a:t>Inc. (London, UK)</a:t>
            </a:r>
          </a:p>
          <a:p>
            <a:pPr>
              <a:spcAft>
                <a:spcPts val="1800"/>
              </a:spcAft>
            </a:pPr>
            <a:r>
              <a:rPr lang="fr-FR" dirty="0" smtClean="0"/>
              <a:t>Analyse malware réseau, développement back-end et outils</a:t>
            </a:r>
          </a:p>
          <a:p>
            <a:pPr marL="0" indent="0">
              <a:buNone/>
            </a:pPr>
            <a:r>
              <a:rPr lang="fr-FR" sz="2000" i="1" dirty="0" smtClean="0"/>
              <a:t>2016-courant</a:t>
            </a:r>
            <a:r>
              <a:rPr lang="fr-FR" sz="2000" dirty="0" smtClean="0"/>
              <a:t>: Senior </a:t>
            </a:r>
            <a:r>
              <a:rPr lang="fr-FR" sz="2000" dirty="0" err="1" smtClean="0"/>
              <a:t>Threat</a:t>
            </a:r>
            <a:r>
              <a:rPr lang="fr-FR" sz="2000" dirty="0" smtClean="0"/>
              <a:t> </a:t>
            </a:r>
            <a:r>
              <a:rPr lang="fr-FR" sz="2000" dirty="0" err="1" smtClean="0"/>
              <a:t>Analyst</a:t>
            </a:r>
            <a:r>
              <a:rPr lang="fr-FR" sz="2000" dirty="0" smtClean="0"/>
              <a:t>, </a:t>
            </a:r>
            <a:r>
              <a:rPr lang="fr-FR" sz="2000" dirty="0" err="1" smtClean="0">
                <a:solidFill>
                  <a:srgbClr val="FF0000"/>
                </a:solidFill>
              </a:rPr>
              <a:t>Proofpoint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/>
              <a:t>Inc. (France)</a:t>
            </a:r>
          </a:p>
          <a:p>
            <a:r>
              <a:rPr lang="fr-FR" dirty="0" smtClean="0"/>
              <a:t>Analyse tout type de malware, développement outils, "formations" et aides techniques pour le staff en contact avec les clients</a:t>
            </a:r>
            <a:endParaRPr lang="fr-FR" dirty="0"/>
          </a:p>
        </p:txBody>
      </p:sp>
      <p:pic>
        <p:nvPicPr>
          <p:cNvPr id="1026" name="Picture 2" descr="See original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" t="11309" r="5237" b="18749"/>
          <a:stretch/>
        </p:blipFill>
        <p:spPr bwMode="auto">
          <a:xfrm>
            <a:off x="9109181" y="4660402"/>
            <a:ext cx="1962736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original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" b="20311"/>
          <a:stretch/>
        </p:blipFill>
        <p:spPr bwMode="auto">
          <a:xfrm>
            <a:off x="9109181" y="5499722"/>
            <a:ext cx="1962498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urecom.fr/sites/www.eurecom.fr/files/images/1-IMG_Eurecom/IMG_Media/EURECOM_logo_quadri_300dp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181" y="3545698"/>
            <a:ext cx="1156658" cy="55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telecom-paristech.fr/fileadmin/_migrated/pics/TelecomParisTech_logo_200_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247" y="3554589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e original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848" y="2427269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eclab.cs.ucsb.edu/static/seclab/images/logo-smal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161" y="2635211"/>
            <a:ext cx="1079214" cy="35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ee original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851" y="1364775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96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66854"/>
            <a:ext cx="10131425" cy="1456267"/>
          </a:xfrm>
        </p:spPr>
        <p:txBody>
          <a:bodyPr/>
          <a:lstStyle/>
          <a:p>
            <a:r>
              <a:rPr lang="it-IT" dirty="0" smtClean="0"/>
              <a:t>Sécurité et évolution technologique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1307368"/>
            <a:ext cx="8398564" cy="5131140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fr-FR" sz="2400" dirty="0" smtClean="0"/>
              <a:t>Aujourd’hui, </a:t>
            </a:r>
            <a:r>
              <a:rPr lang="fr-FR" sz="2400" dirty="0" smtClean="0">
                <a:solidFill>
                  <a:srgbClr val="FF0000"/>
                </a:solidFill>
              </a:rPr>
              <a:t>tout</a:t>
            </a:r>
            <a:r>
              <a:rPr lang="fr-FR" sz="2400" dirty="0" smtClean="0"/>
              <a:t> se fait </a:t>
            </a:r>
            <a:r>
              <a:rPr lang="fr-FR" sz="2400" dirty="0" smtClean="0">
                <a:solidFill>
                  <a:srgbClr val="FF0000"/>
                </a:solidFill>
              </a:rPr>
              <a:t>sur Internet</a:t>
            </a:r>
            <a:r>
              <a:rPr lang="fr-FR" sz="2400" dirty="0" smtClean="0"/>
              <a:t>…</a:t>
            </a:r>
          </a:p>
          <a:p>
            <a:pPr marL="0" indent="0">
              <a:buNone/>
            </a:pPr>
            <a:r>
              <a:rPr lang="fr-FR" sz="2400" dirty="0" smtClean="0"/>
              <a:t>Au niveau </a:t>
            </a:r>
            <a:r>
              <a:rPr lang="fr-FR" sz="2400" dirty="0" smtClean="0">
                <a:solidFill>
                  <a:srgbClr val="FF0000"/>
                </a:solidFill>
              </a:rPr>
              <a:t>logiciel</a:t>
            </a:r>
            <a:r>
              <a:rPr lang="fr-FR" sz="2400" dirty="0" smtClean="0"/>
              <a:t>:</a:t>
            </a:r>
          </a:p>
          <a:p>
            <a:r>
              <a:rPr lang="fr-FR" sz="2000" dirty="0" smtClean="0"/>
              <a:t>Plus difficile d'exploiter des failles</a:t>
            </a:r>
          </a:p>
          <a:p>
            <a:pPr lvl="1"/>
            <a:r>
              <a:rPr lang="fr-FR" sz="1800" dirty="0" smtClean="0"/>
              <a:t>...mais dès qu’un incident survient, la portée risque d’être énorme</a:t>
            </a:r>
          </a:p>
          <a:p>
            <a:pPr>
              <a:spcAft>
                <a:spcPts val="1800"/>
              </a:spcAft>
            </a:pPr>
            <a:r>
              <a:rPr lang="fr-FR" sz="2000" dirty="0" smtClean="0"/>
              <a:t>Beaucoup de </a:t>
            </a:r>
            <a:r>
              <a:rPr lang="fr-FR" sz="2000" dirty="0" smtClean="0">
                <a:solidFill>
                  <a:srgbClr val="FF0000"/>
                </a:solidFill>
              </a:rPr>
              <a:t>standards</a:t>
            </a:r>
            <a:r>
              <a:rPr lang="fr-FR" sz="2000" dirty="0" smtClean="0"/>
              <a:t>, références, etc.</a:t>
            </a:r>
          </a:p>
          <a:p>
            <a:pPr marL="0" indent="0">
              <a:buNone/>
            </a:pPr>
            <a:r>
              <a:rPr lang="fr-FR" sz="2400" dirty="0" smtClean="0"/>
              <a:t>Au niveau </a:t>
            </a:r>
            <a:r>
              <a:rPr lang="fr-FR" sz="2400" dirty="0" smtClean="0">
                <a:solidFill>
                  <a:srgbClr val="FF0000"/>
                </a:solidFill>
              </a:rPr>
              <a:t>hardware </a:t>
            </a:r>
            <a:r>
              <a:rPr lang="fr-FR" sz="2400" dirty="0" smtClean="0"/>
              <a:t>et tout système connecté:</a:t>
            </a:r>
          </a:p>
          <a:p>
            <a:r>
              <a:rPr lang="fr-FR" sz="2000" dirty="0" smtClean="0"/>
              <a:t>Sécurisation selon type d’équipement</a:t>
            </a:r>
          </a:p>
          <a:p>
            <a:r>
              <a:rPr lang="fr-FR" sz="2000" dirty="0" err="1">
                <a:solidFill>
                  <a:srgbClr val="FF0000"/>
                </a:solidFill>
              </a:rPr>
              <a:t>IoT</a:t>
            </a:r>
            <a:r>
              <a:rPr lang="fr-FR" sz="2000" dirty="0"/>
              <a:t>,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smtClean="0">
                <a:solidFill>
                  <a:srgbClr val="FF0000"/>
                </a:solidFill>
              </a:rPr>
              <a:t>systèmes </a:t>
            </a:r>
            <a:r>
              <a:rPr lang="fr-FR" sz="2000" dirty="0">
                <a:solidFill>
                  <a:srgbClr val="FF0000"/>
                </a:solidFill>
              </a:rPr>
              <a:t>embarqués</a:t>
            </a:r>
            <a:r>
              <a:rPr lang="fr-FR" sz="2000" dirty="0"/>
              <a:t>, </a:t>
            </a:r>
            <a:r>
              <a:rPr lang="fr-FR" sz="2000" dirty="0" smtClean="0"/>
              <a:t>électroménager </a:t>
            </a:r>
            <a:r>
              <a:rPr lang="fr-FR" sz="2000" dirty="0"/>
              <a:t>connecté, voitures, </a:t>
            </a:r>
            <a:r>
              <a:rPr lang="fr-FR" sz="2000" dirty="0" err="1" smtClean="0"/>
              <a:t>routers</a:t>
            </a:r>
            <a:r>
              <a:rPr lang="fr-FR" sz="2000" dirty="0" smtClean="0"/>
              <a:t>, etc.</a:t>
            </a:r>
            <a:endParaRPr lang="fr-FR" sz="2000" dirty="0"/>
          </a:p>
          <a:p>
            <a:pPr lvl="1"/>
            <a:r>
              <a:rPr lang="fr-FR" sz="1800" dirty="0" smtClean="0"/>
              <a:t>réutilisation </a:t>
            </a:r>
            <a:r>
              <a:rPr lang="fr-FR" sz="1800" dirty="0"/>
              <a:t>de logiciels et </a:t>
            </a:r>
            <a:r>
              <a:rPr lang="fr-FR" sz="1800" dirty="0" smtClean="0"/>
              <a:t>librairies datant de plusieurs années</a:t>
            </a:r>
            <a:endParaRPr lang="fr-FR" sz="1800" dirty="0"/>
          </a:p>
          <a:p>
            <a:pPr lvl="1"/>
            <a:r>
              <a:rPr lang="fr-FR" sz="1800" dirty="0" smtClean="0"/>
              <a:t>mises à </a:t>
            </a:r>
            <a:r>
              <a:rPr lang="fr-FR" sz="1800" dirty="0"/>
              <a:t>jour non </a:t>
            </a:r>
            <a:r>
              <a:rPr lang="fr-FR" sz="1800" dirty="0" smtClean="0"/>
              <a:t>automatiques/complexes/impossibles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177" y="3410430"/>
            <a:ext cx="2675962" cy="2876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954" r="2992"/>
          <a:stretch/>
        </p:blipFill>
        <p:spPr>
          <a:xfrm>
            <a:off x="7966454" y="1307368"/>
            <a:ext cx="396868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0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4248"/>
            <a:ext cx="10131425" cy="1456267"/>
          </a:xfrm>
        </p:spPr>
        <p:txBody>
          <a:bodyPr/>
          <a:lstStyle/>
          <a:p>
            <a:r>
              <a:rPr lang="fr-FR" dirty="0"/>
              <a:t>sécurité: un domaine, </a:t>
            </a:r>
            <a:r>
              <a:rPr lang="fr-FR" dirty="0" smtClean="0"/>
              <a:t>dizaines de spécialités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61155"/>
            <a:ext cx="10306877" cy="49302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 smtClean="0"/>
              <a:t>La </a:t>
            </a:r>
            <a:r>
              <a:rPr lang="it-IT" sz="2000" dirty="0"/>
              <a:t>sécurité informatique </a:t>
            </a:r>
            <a:r>
              <a:rPr lang="it-IT" sz="2000" dirty="0" smtClean="0"/>
              <a:t>couvre </a:t>
            </a:r>
            <a:r>
              <a:rPr lang="it-IT" sz="2000" dirty="0"/>
              <a:t>aujourd’hui </a:t>
            </a:r>
            <a:r>
              <a:rPr lang="it-IT" sz="2000" dirty="0" smtClean="0"/>
              <a:t>un </a:t>
            </a:r>
            <a:r>
              <a:rPr lang="it-IT" sz="2000" dirty="0" smtClean="0">
                <a:solidFill>
                  <a:srgbClr val="FF0000"/>
                </a:solidFill>
              </a:rPr>
              <a:t>champ énorme</a:t>
            </a:r>
          </a:p>
          <a:p>
            <a:pPr>
              <a:spcAft>
                <a:spcPts val="1800"/>
              </a:spcAft>
            </a:pPr>
            <a:r>
              <a:rPr lang="it-IT" dirty="0" smtClean="0"/>
              <a:t>impossible de tout </a:t>
            </a:r>
            <a:r>
              <a:rPr lang="it-IT" dirty="0"/>
              <a:t>savoir </a:t>
            </a:r>
            <a:r>
              <a:rPr lang="it-IT" dirty="0" smtClean="0"/>
              <a:t>(</a:t>
            </a:r>
            <a:r>
              <a:rPr lang="it-IT" dirty="0" smtClean="0">
                <a:solidFill>
                  <a:srgbClr val="FF0000"/>
                </a:solidFill>
              </a:rPr>
              <a:t>nécessité de spécialisation</a:t>
            </a:r>
            <a:r>
              <a:rPr lang="it-IT" dirty="0" smtClean="0"/>
              <a:t>)</a:t>
            </a:r>
            <a:endParaRPr lang="it-IT" sz="800" dirty="0" smtClean="0"/>
          </a:p>
          <a:p>
            <a:pPr marL="0" indent="0">
              <a:buNone/>
            </a:pPr>
            <a:r>
              <a:rPr lang="fr-FR" sz="2000" dirty="0" smtClean="0"/>
              <a:t>Evolution technologique très rapide</a:t>
            </a:r>
          </a:p>
          <a:p>
            <a:r>
              <a:rPr lang="fr-FR" dirty="0" smtClean="0"/>
              <a:t>Besoin de rester informé </a:t>
            </a:r>
            <a:r>
              <a:rPr lang="fr-FR" dirty="0" smtClean="0">
                <a:solidFill>
                  <a:srgbClr val="FF0000"/>
                </a:solidFill>
              </a:rPr>
              <a:t>en continu</a:t>
            </a:r>
          </a:p>
          <a:p>
            <a:pPr>
              <a:spcAft>
                <a:spcPts val="1800"/>
              </a:spcAft>
            </a:pPr>
            <a:r>
              <a:rPr lang="fr-FR" dirty="0" smtClean="0"/>
              <a:t>Chaque semaine: nouvelles techniques, applications, vulnérabilités</a:t>
            </a:r>
            <a:endParaRPr lang="fr-FR" sz="800" dirty="0" smtClean="0"/>
          </a:p>
          <a:p>
            <a:pPr marL="0" indent="0">
              <a:buNone/>
            </a:pPr>
            <a:r>
              <a:rPr lang="fr-FR" sz="2000" dirty="0" smtClean="0">
                <a:solidFill>
                  <a:srgbClr val="FF0000"/>
                </a:solidFill>
              </a:rPr>
              <a:t>Experts </a:t>
            </a:r>
            <a:r>
              <a:rPr lang="fr-FR" sz="2000" dirty="0" smtClean="0"/>
              <a:t>en sécurité ne sont pas tous des « </a:t>
            </a:r>
            <a:r>
              <a:rPr lang="fr-FR" sz="2000" dirty="0" err="1" smtClean="0"/>
              <a:t>reversers</a:t>
            </a:r>
            <a:r>
              <a:rPr lang="fr-FR" sz="2000" dirty="0" smtClean="0"/>
              <a:t> » ou « hackers »:</a:t>
            </a:r>
          </a:p>
          <a:p>
            <a:r>
              <a:rPr lang="fr-FR" dirty="0" smtClean="0"/>
              <a:t>Besoin d'</a:t>
            </a:r>
            <a:r>
              <a:rPr lang="fr-FR" dirty="0" smtClean="0">
                <a:solidFill>
                  <a:srgbClr val="FF0000"/>
                </a:solidFill>
              </a:rPr>
              <a:t>automatisation </a:t>
            </a:r>
            <a:r>
              <a:rPr lang="fr-FR" dirty="0" smtClean="0">
                <a:sym typeface="Wingdings" panose="05000000000000000000" pitchFamily="2" charset="2"/>
              </a:rPr>
              <a:t></a:t>
            </a:r>
            <a:r>
              <a:rPr lang="fr-FR" dirty="0" smtClean="0"/>
              <a:t> </a:t>
            </a:r>
            <a:r>
              <a:rPr lang="fr-FR" dirty="0"/>
              <a:t>programmation, </a:t>
            </a:r>
            <a:r>
              <a:rPr lang="fr-FR" dirty="0" smtClean="0"/>
              <a:t>ingénieurs logiciel, administrateurs système</a:t>
            </a:r>
            <a:endParaRPr lang="fr-FR" dirty="0"/>
          </a:p>
          <a:p>
            <a:r>
              <a:rPr lang="fr-FR" dirty="0" smtClean="0"/>
              <a:t>Utilisation d’</a:t>
            </a:r>
            <a:r>
              <a:rPr lang="fr-FR" dirty="0" smtClean="0">
                <a:solidFill>
                  <a:srgbClr val="FF0000"/>
                </a:solidFill>
              </a:rPr>
              <a:t>énormes bases </a:t>
            </a:r>
            <a:r>
              <a:rPr lang="fr-FR" dirty="0">
                <a:solidFill>
                  <a:srgbClr val="FF0000"/>
                </a:solidFill>
              </a:rPr>
              <a:t>de </a:t>
            </a:r>
            <a:r>
              <a:rPr lang="fr-FR" dirty="0" smtClean="0">
                <a:solidFill>
                  <a:srgbClr val="FF0000"/>
                </a:solidFill>
              </a:rPr>
              <a:t>données </a:t>
            </a:r>
            <a:r>
              <a:rPr lang="fr-FR" dirty="0" smtClean="0">
                <a:sym typeface="Wingdings" panose="05000000000000000000" pitchFamily="2" charset="2"/>
              </a:rPr>
              <a:t></a:t>
            </a:r>
            <a:r>
              <a:rPr lang="fr-FR" dirty="0" smtClean="0"/>
              <a:t> ingénieur «</a:t>
            </a:r>
            <a:r>
              <a:rPr lang="fr-FR" dirty="0" smtClean="0">
                <a:solidFill>
                  <a:srgbClr val="FF0000"/>
                </a:solidFill>
              </a:rPr>
              <a:t> </a:t>
            </a:r>
            <a:r>
              <a:rPr lang="fr-FR" dirty="0" err="1" smtClean="0"/>
              <a:t>big</a:t>
            </a:r>
            <a:r>
              <a:rPr lang="fr-FR" dirty="0" smtClean="0"/>
              <a:t> data », data </a:t>
            </a:r>
            <a:r>
              <a:rPr lang="fr-FR" dirty="0" err="1" smtClean="0"/>
              <a:t>scientist</a:t>
            </a:r>
            <a:r>
              <a:rPr lang="fr-FR" dirty="0" smtClean="0"/>
              <a:t>, </a:t>
            </a:r>
            <a:r>
              <a:rPr lang="fr-FR" dirty="0" err="1" smtClean="0"/>
              <a:t>sp</a:t>
            </a:r>
            <a:r>
              <a:rPr lang="it-IT" dirty="0" smtClean="0"/>
              <a:t>écialiste en statistique</a:t>
            </a:r>
            <a:r>
              <a:rPr lang="fr-FR" dirty="0" smtClean="0"/>
              <a:t> </a:t>
            </a:r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Analyse </a:t>
            </a:r>
            <a:r>
              <a:rPr lang="fr-FR" dirty="0" smtClean="0"/>
              <a:t>fichiers </a:t>
            </a:r>
            <a:r>
              <a:rPr lang="fr-FR" dirty="0"/>
              <a:t>et sites malveillants e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fr-FR" dirty="0" smtClean="0"/>
              <a:t> </a:t>
            </a:r>
            <a:r>
              <a:rPr lang="fr-FR" dirty="0"/>
              <a:t>analyste malware</a:t>
            </a:r>
          </a:p>
          <a:p>
            <a:r>
              <a:rPr lang="fr-FR" dirty="0" smtClean="0"/>
              <a:t>Besoin de </a:t>
            </a:r>
            <a:r>
              <a:rPr lang="fr-FR" dirty="0" smtClean="0">
                <a:solidFill>
                  <a:srgbClr val="FF0000"/>
                </a:solidFill>
              </a:rPr>
              <a:t>réglementation</a:t>
            </a:r>
            <a:r>
              <a:rPr lang="fr-FR" dirty="0" smtClean="0"/>
              <a:t>, protection légale </a:t>
            </a:r>
            <a:r>
              <a:rPr lang="fr-FR" dirty="0" smtClean="0">
                <a:sym typeface="Wingdings" panose="05000000000000000000" pitchFamily="2" charset="2"/>
              </a:rPr>
              <a:t></a:t>
            </a:r>
            <a:r>
              <a:rPr lang="fr-FR" dirty="0" smtClean="0"/>
              <a:t> avocats, assureurs</a:t>
            </a:r>
          </a:p>
        </p:txBody>
      </p:sp>
    </p:spTree>
    <p:extLst>
      <p:ext uri="{BB962C8B-B14F-4D97-AF65-F5344CB8AC3E}">
        <p14:creationId xmlns:p14="http://schemas.microsoft.com/office/powerpoint/2010/main" val="419219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14422"/>
            <a:ext cx="10131425" cy="1456267"/>
          </a:xfrm>
        </p:spPr>
        <p:txBody>
          <a:bodyPr/>
          <a:lstStyle/>
          <a:p>
            <a:r>
              <a:rPr lang="it-IT" dirty="0" smtClean="0"/>
              <a:t>Compétences: ce que j’utilise tous les jours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1759226"/>
            <a:ext cx="5517035" cy="4542183"/>
          </a:xfrm>
        </p:spPr>
        <p:txBody>
          <a:bodyPr>
            <a:no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Programmation</a:t>
            </a:r>
            <a:r>
              <a:rPr lang="it-IT" sz="2000" dirty="0" smtClean="0"/>
              <a:t> (ingénierie logiciel): </a:t>
            </a:r>
          </a:p>
          <a:p>
            <a:pPr lvl="1"/>
            <a:r>
              <a:rPr lang="fr-FR" sz="1800" dirty="0" smtClean="0"/>
              <a:t>Outils et back-end: </a:t>
            </a:r>
            <a:r>
              <a:rPr lang="fr-FR" sz="1800" dirty="0"/>
              <a:t>recherche, analyse, collection de </a:t>
            </a:r>
            <a:r>
              <a:rPr lang="fr-FR" sz="1800" dirty="0" smtClean="0"/>
              <a:t>données</a:t>
            </a:r>
            <a:r>
              <a:rPr lang="fr-FR" sz="1800" dirty="0"/>
              <a:t>, </a:t>
            </a:r>
            <a:r>
              <a:rPr lang="fr-FR" sz="1800" dirty="0" smtClean="0"/>
              <a:t>automatisation</a:t>
            </a:r>
            <a:endParaRPr lang="fr-FR" sz="1800" dirty="0"/>
          </a:p>
          <a:p>
            <a:r>
              <a:rPr lang="fr-FR" sz="2000" dirty="0" err="1" smtClean="0"/>
              <a:t>Big</a:t>
            </a:r>
            <a:r>
              <a:rPr lang="fr-FR" sz="2000" dirty="0" smtClean="0"/>
              <a:t> </a:t>
            </a:r>
            <a:r>
              <a:rPr lang="fr-FR" sz="2000" dirty="0"/>
              <a:t>data, </a:t>
            </a:r>
            <a:r>
              <a:rPr lang="fr-FR" sz="2000" dirty="0" err="1"/>
              <a:t>analytics</a:t>
            </a:r>
            <a:r>
              <a:rPr lang="fr-FR" sz="2000" dirty="0"/>
              <a:t>: </a:t>
            </a:r>
            <a:r>
              <a:rPr lang="fr-FR" sz="2000" dirty="0">
                <a:solidFill>
                  <a:srgbClr val="FF0000"/>
                </a:solidFill>
              </a:rPr>
              <a:t>analyse de </a:t>
            </a:r>
            <a:r>
              <a:rPr lang="fr-FR" sz="2000" dirty="0" smtClean="0">
                <a:solidFill>
                  <a:srgbClr val="FF0000"/>
                </a:solidFill>
              </a:rPr>
              <a:t>données</a:t>
            </a:r>
          </a:p>
          <a:p>
            <a:pPr lvl="1"/>
            <a:r>
              <a:rPr lang="fr-FR" sz="1800" dirty="0"/>
              <a:t>Ex. </a:t>
            </a:r>
            <a:r>
              <a:rPr lang="fr-FR" sz="1800" dirty="0" err="1" smtClean="0"/>
              <a:t>ElasticSearch</a:t>
            </a:r>
            <a:r>
              <a:rPr lang="fr-FR" sz="1800" dirty="0"/>
              <a:t>, </a:t>
            </a:r>
            <a:r>
              <a:rPr lang="fr-FR" sz="1800" dirty="0" err="1" smtClean="0"/>
              <a:t>Hive</a:t>
            </a:r>
            <a:r>
              <a:rPr lang="fr-FR" sz="1800" dirty="0"/>
              <a:t>, </a:t>
            </a:r>
            <a:r>
              <a:rPr lang="fr-FR" sz="1800" dirty="0" smtClean="0"/>
              <a:t>SQL</a:t>
            </a:r>
          </a:p>
          <a:p>
            <a:r>
              <a:rPr lang="fr-FR" sz="2000" dirty="0" smtClean="0">
                <a:solidFill>
                  <a:srgbClr val="FF0000"/>
                </a:solidFill>
              </a:rPr>
              <a:t>Sécurité</a:t>
            </a:r>
          </a:p>
          <a:p>
            <a:pPr lvl="1"/>
            <a:r>
              <a:rPr lang="fr-FR" sz="1800" dirty="0" smtClean="0"/>
              <a:t>Analyse statique et dynamique (malware)</a:t>
            </a:r>
          </a:p>
          <a:p>
            <a:pPr lvl="1"/>
            <a:r>
              <a:rPr lang="fr-FR" sz="1800" dirty="0" smtClean="0"/>
              <a:t>Analyse </a:t>
            </a:r>
            <a:r>
              <a:rPr lang="fr-FR" sz="1800" dirty="0"/>
              <a:t>sites </a:t>
            </a:r>
            <a:r>
              <a:rPr lang="fr-FR" sz="1800" dirty="0" smtClean="0"/>
              <a:t>web compromis</a:t>
            </a:r>
            <a:endParaRPr lang="fr-FR" sz="1800" dirty="0"/>
          </a:p>
          <a:p>
            <a:pPr lvl="1"/>
            <a:r>
              <a:rPr lang="fr-FR" sz="1800" dirty="0" smtClean="0"/>
              <a:t>Traçage d’acteurs malveillants, </a:t>
            </a:r>
            <a:r>
              <a:rPr lang="fr-FR" sz="1800" dirty="0"/>
              <a:t>analyse infrastructures criminelles</a:t>
            </a:r>
          </a:p>
          <a:p>
            <a:pPr lvl="1"/>
            <a:r>
              <a:rPr lang="fr-FR" sz="1800" dirty="0" smtClean="0"/>
              <a:t>Administration système</a:t>
            </a:r>
          </a:p>
          <a:p>
            <a:r>
              <a:rPr lang="fr-FR" sz="2000" dirty="0" smtClean="0">
                <a:solidFill>
                  <a:srgbClr val="FF0000"/>
                </a:solidFill>
              </a:rPr>
              <a:t>Ecriture</a:t>
            </a:r>
            <a:r>
              <a:rPr lang="fr-FR" sz="2000" dirty="0" smtClean="0"/>
              <a:t> (technique)</a:t>
            </a:r>
          </a:p>
          <a:p>
            <a:pPr lvl="1"/>
            <a:r>
              <a:rPr lang="fr-FR" sz="1800" dirty="0" smtClean="0"/>
              <a:t>Blog </a:t>
            </a:r>
            <a:r>
              <a:rPr lang="fr-FR" sz="1800" dirty="0" err="1"/>
              <a:t>posts</a:t>
            </a:r>
            <a:r>
              <a:rPr lang="fr-FR" sz="1800" dirty="0"/>
              <a:t>, articles, papiers pour </a:t>
            </a:r>
            <a:r>
              <a:rPr lang="fr-FR" sz="1800" dirty="0" smtClean="0"/>
              <a:t>conférences</a:t>
            </a:r>
            <a:endParaRPr lang="fr-FR" sz="1800" dirty="0"/>
          </a:p>
          <a:p>
            <a:endParaRPr lang="fr-FR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06" y="2064470"/>
            <a:ext cx="4981292" cy="394246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3558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33385"/>
            <a:ext cx="10131425" cy="1456267"/>
          </a:xfrm>
        </p:spPr>
        <p:txBody>
          <a:bodyPr/>
          <a:lstStyle/>
          <a:p>
            <a:r>
              <a:rPr lang="it-IT" dirty="0" smtClean="0"/>
              <a:t>Vers Où allons-nous?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319754"/>
            <a:ext cx="10131425" cy="5120804"/>
          </a:xfr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Beaucoup de spécialisations</a:t>
            </a:r>
            <a:r>
              <a:rPr lang="it-IT" sz="2400" dirty="0" smtClean="0"/>
              <a:t> différentes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Manque</a:t>
            </a:r>
            <a:r>
              <a:rPr lang="it-IT" sz="2400" dirty="0" smtClean="0"/>
              <a:t> de talents et tout simplement de </a:t>
            </a:r>
            <a:r>
              <a:rPr lang="it-IT" sz="2400" dirty="0" smtClean="0">
                <a:solidFill>
                  <a:srgbClr val="FF0000"/>
                </a:solidFill>
              </a:rPr>
              <a:t>personnel qualifié</a:t>
            </a:r>
          </a:p>
          <a:p>
            <a:r>
              <a:rPr lang="fr-FR" sz="2400" dirty="0" smtClean="0"/>
              <a:t>Milliers </a:t>
            </a:r>
            <a:r>
              <a:rPr lang="fr-FR" sz="2400" dirty="0"/>
              <a:t>de </a:t>
            </a:r>
            <a:r>
              <a:rPr lang="fr-FR" sz="2400" dirty="0">
                <a:solidFill>
                  <a:srgbClr val="FF0000"/>
                </a:solidFill>
              </a:rPr>
              <a:t>nouveaux produits </a:t>
            </a:r>
            <a:r>
              <a:rPr lang="fr-FR" sz="2400" dirty="0" smtClean="0">
                <a:solidFill>
                  <a:srgbClr val="FF0000"/>
                </a:solidFill>
              </a:rPr>
              <a:t>sur le marché </a:t>
            </a:r>
            <a:r>
              <a:rPr lang="fr-FR" sz="2400" dirty="0" smtClean="0"/>
              <a:t>chaque année</a:t>
            </a:r>
          </a:p>
          <a:p>
            <a:pPr lvl="1"/>
            <a:r>
              <a:rPr lang="fr-FR" sz="2000" dirty="0" smtClean="0"/>
              <a:t>Manque de personnel capable de les analyser</a:t>
            </a:r>
          </a:p>
          <a:p>
            <a:pPr lvl="1"/>
            <a:r>
              <a:rPr lang="fr-FR" sz="2000" dirty="0" smtClean="0"/>
              <a:t>Coûteux en temps et argent</a:t>
            </a:r>
          </a:p>
          <a:p>
            <a:r>
              <a:rPr lang="fr-FR" sz="2400" dirty="0" smtClean="0">
                <a:solidFill>
                  <a:srgbClr val="FF0000"/>
                </a:solidFill>
              </a:rPr>
              <a:t>Formation indispensable</a:t>
            </a:r>
          </a:p>
          <a:p>
            <a:pPr lvl="1"/>
            <a:r>
              <a:rPr lang="fr-FR" sz="2000" dirty="0" smtClean="0">
                <a:solidFill>
                  <a:srgbClr val="FF0000"/>
                </a:solidFill>
              </a:rPr>
              <a:t>En continu</a:t>
            </a:r>
            <a:r>
              <a:rPr lang="fr-FR" sz="2000" dirty="0" smtClean="0"/>
              <a:t>: </a:t>
            </a:r>
            <a:r>
              <a:rPr lang="fr-FR" sz="2000" dirty="0"/>
              <a:t>une fois tous les 10 ans ne suffit pas</a:t>
            </a:r>
          </a:p>
          <a:p>
            <a:pPr lvl="2"/>
            <a:r>
              <a:rPr lang="fr-FR" sz="1800" dirty="0" smtClean="0"/>
              <a:t>Nouveaux </a:t>
            </a:r>
            <a:r>
              <a:rPr lang="fr-FR" sz="1800" dirty="0"/>
              <a:t>types de </a:t>
            </a:r>
            <a:r>
              <a:rPr lang="fr-FR" sz="1800" dirty="0" smtClean="0"/>
              <a:t>attaques </a:t>
            </a:r>
            <a:r>
              <a:rPr lang="fr-FR" sz="1800" dirty="0"/>
              <a:t>ou </a:t>
            </a:r>
            <a:r>
              <a:rPr lang="fr-FR" sz="1800" dirty="0" smtClean="0"/>
              <a:t>vulnérabilités chaque semaine</a:t>
            </a:r>
          </a:p>
          <a:p>
            <a:pPr lvl="1"/>
            <a:r>
              <a:rPr lang="fr-FR" sz="2000" dirty="0" smtClean="0"/>
              <a:t>Pas seulement pour les profils techniques</a:t>
            </a:r>
          </a:p>
          <a:p>
            <a:pPr lvl="2"/>
            <a:r>
              <a:rPr lang="fr-FR" sz="1800" dirty="0" smtClean="0">
                <a:solidFill>
                  <a:srgbClr val="FF0000"/>
                </a:solidFill>
              </a:rPr>
              <a:t>Bénéfique pour tous</a:t>
            </a:r>
            <a:r>
              <a:rPr lang="fr-FR" sz="1800" dirty="0" smtClean="0"/>
              <a:t>, au travail comme dans la vie privée</a:t>
            </a:r>
            <a:endParaRPr lang="en-US" sz="1800" dirty="0"/>
          </a:p>
        </p:txBody>
      </p:sp>
      <p:pic>
        <p:nvPicPr>
          <p:cNvPr id="1026" name="Picture 2" descr="http://assets.amuniversal.com/f1f54b506cba01301d46001dd8b71c4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08"/>
          <a:stretch/>
        </p:blipFill>
        <p:spPr bwMode="auto">
          <a:xfrm>
            <a:off x="9737226" y="343007"/>
            <a:ext cx="2160000" cy="210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assets.amuniversal.com/f1f54b506cba01301d46001dd8b71c4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2" r="33904"/>
          <a:stretch/>
        </p:blipFill>
        <p:spPr bwMode="auto">
          <a:xfrm>
            <a:off x="9737226" y="2450119"/>
            <a:ext cx="2160000" cy="199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assets.amuniversal.com/f1f54b506cba01301d46001dd8b71c4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3"/>
          <a:stretch/>
        </p:blipFill>
        <p:spPr bwMode="auto">
          <a:xfrm>
            <a:off x="9737226" y="4442705"/>
            <a:ext cx="2160000" cy="199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33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2175</TotalTime>
  <Words>441</Words>
  <Application>Microsoft Office PowerPoint</Application>
  <PresentationFormat>Personnalisé</PresentationFormat>
  <Paragraphs>62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Celestial</vt:lpstr>
      <vt:lpstr>Les métiers de la Cybersécurité à l'heure de la transformation numérique</vt:lpstr>
      <vt:lpstr>Quick bio</vt:lpstr>
      <vt:lpstr>Sécurité et évolution technologique</vt:lpstr>
      <vt:lpstr>sécurité: un domaine, dizaines de spécialités</vt:lpstr>
      <vt:lpstr>Compétences: ce que j’utilise tous les jours</vt:lpstr>
      <vt:lpstr>Vers Où allons-nous?</vt:lpstr>
    </vt:vector>
  </TitlesOfParts>
  <Company>Proofpoint,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métiers de la Cybersécurité à l'heure de la transformation numérique</dc:title>
  <dc:creator>Davide Canali</dc:creator>
  <cp:lastModifiedBy>OUTIN Amelie</cp:lastModifiedBy>
  <cp:revision>41</cp:revision>
  <dcterms:created xsi:type="dcterms:W3CDTF">2016-10-27T08:26:27Z</dcterms:created>
  <dcterms:modified xsi:type="dcterms:W3CDTF">2016-12-09T13:56:44Z</dcterms:modified>
</cp:coreProperties>
</file>