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7"/>
  </p:notesMasterIdLst>
  <p:sldIdLst>
    <p:sldId id="256" r:id="rId3"/>
    <p:sldId id="270" r:id="rId4"/>
    <p:sldId id="274" r:id="rId5"/>
    <p:sldId id="271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kumimoji="0" lang="en-GB" sz="1800" b="0" i="0" u="none" kern="1200" baseline="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D08"/>
    <a:srgbClr val="97A22A"/>
    <a:srgbClr val="1B3889"/>
    <a:srgbClr val="49B582"/>
    <a:srgbClr val="66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209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D7942-4E08-44B2-893D-A4FECE937CA5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C6E83-F109-4CBE-A067-ECFDC616D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57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75672" y="4913062"/>
            <a:ext cx="5913063" cy="242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de-D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6308658" y="8788237"/>
            <a:ext cx="80079" cy="1749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38F1926-65E3-4105-91B5-4BEDADE240A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262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  <p:pic>
        <p:nvPicPr>
          <p:cNvPr id="5" name="Picture 4" descr="http://www.acireports.co.uk/Images/air-con-building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761" y="536575"/>
            <a:ext cx="3331479" cy="27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4" cstate="print"/>
          <a:srcRect l="13347" t="23500" r="68462" b="3993"/>
          <a:stretch>
            <a:fillRect/>
          </a:stretch>
        </p:blipFill>
        <p:spPr bwMode="gray">
          <a:xfrm>
            <a:off x="3427413" y="536575"/>
            <a:ext cx="17081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 r="58005"/>
          <a:stretch>
            <a:fillRect/>
          </a:stretch>
        </p:blipFill>
        <p:spPr bwMode="auto">
          <a:xfrm>
            <a:off x="0" y="536575"/>
            <a:ext cx="1778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C:\Documents and Settings\O2540\Desktop\iStock_000017209557Small.jpg"/>
          <p:cNvPicPr>
            <a:picLocks noChangeAspect="1" noChangeArrowheads="1"/>
          </p:cNvPicPr>
          <p:nvPr userDrawn="1"/>
        </p:nvPicPr>
        <p:blipFill>
          <a:blip r:embed="rId6" cstate="print"/>
          <a:srcRect l="24744" r="21658"/>
          <a:stretch>
            <a:fillRect/>
          </a:stretch>
        </p:blipFill>
        <p:spPr bwMode="auto">
          <a:xfrm>
            <a:off x="5149850" y="538163"/>
            <a:ext cx="1771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54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5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9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5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2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DB87-3A38-45DF-BC72-6AC67F5C97E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DB87-3A38-45DF-BC72-6AC67F5C97E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DB87-3A38-45DF-BC72-6AC67F5C97EE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DB87-3A38-45DF-BC72-6AC67F5C97E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DB87-3A38-45DF-BC72-6AC67F5C97E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DB87-3A38-45DF-BC72-6AC67F5C97EE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3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0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2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7924800" cy="421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3EDDB87-3A38-45DF-BC72-6AC67F5C97EE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eon_logo2" descr="EON_MI_W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75866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7924800" cy="421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‹N°›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eon_logo2" descr="EON_MI_W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21" Type="http://schemas.openxmlformats.org/officeDocument/2006/relationships/image" Target="../media/image11.jpe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13.jpeg"/><Relationship Id="rId10" Type="http://schemas.openxmlformats.org/officeDocument/2006/relationships/tags" Target="../tags/tag12.xml"/><Relationship Id="rId19" Type="http://schemas.openxmlformats.org/officeDocument/2006/relationships/oleObject" Target="../embeddings/oleObject3.bin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Arial"/>
              </a:rPr>
              <a:t/>
            </a:r>
            <a:br>
              <a:rPr lang="en-US" dirty="0" smtClean="0">
                <a:latin typeface="Arial"/>
              </a:rPr>
            </a:br>
            <a:r>
              <a:rPr lang="de-DE" dirty="0" smtClean="0">
                <a:latin typeface="Arial"/>
              </a:rPr>
              <a:t>„Smart Office“ : à la </a:t>
            </a:r>
            <a:r>
              <a:rPr lang="de-DE" dirty="0" err="1" smtClean="0">
                <a:latin typeface="Arial"/>
              </a:rPr>
              <a:t>croisée</a:t>
            </a:r>
            <a:r>
              <a:rPr lang="de-DE" dirty="0" smtClean="0">
                <a:latin typeface="Arial"/>
              </a:rPr>
              <a:t> des </a:t>
            </a:r>
            <a:r>
              <a:rPr lang="de-DE" dirty="0" err="1" smtClean="0">
                <a:latin typeface="Arial"/>
              </a:rPr>
              <a:t>révolutions</a:t>
            </a:r>
            <a:r>
              <a:rPr lang="de-DE" dirty="0" smtClean="0">
                <a:latin typeface="Arial"/>
              </a:rPr>
              <a:t> </a:t>
            </a:r>
            <a:r>
              <a:rPr lang="de-DE" dirty="0" err="1" smtClean="0">
                <a:latin typeface="Arial"/>
              </a:rPr>
              <a:t>numérique</a:t>
            </a:r>
            <a:r>
              <a:rPr lang="de-DE" dirty="0" smtClean="0">
                <a:latin typeface="Arial"/>
              </a:rPr>
              <a:t> et </a:t>
            </a:r>
            <a:r>
              <a:rPr lang="de-DE" dirty="0" err="1" smtClean="0">
                <a:latin typeface="Arial"/>
              </a:rPr>
              <a:t>énergétique</a:t>
            </a:r>
            <a:endParaRPr lang="en-US" sz="1400" dirty="0">
              <a:latin typeface="Arial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Arial"/>
              </a:rPr>
              <a:t>Günther</a:t>
            </a:r>
            <a:r>
              <a:rPr lang="en-US" dirty="0" smtClean="0">
                <a:latin typeface="Arial"/>
              </a:rPr>
              <a:t> Schneider, </a:t>
            </a:r>
            <a:r>
              <a:rPr lang="en-US" dirty="0" err="1" smtClean="0">
                <a:latin typeface="Arial"/>
              </a:rPr>
              <a:t>Président</a:t>
            </a:r>
            <a:endParaRPr lang="en-U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E.ON Connecting Energies SAS</a:t>
            </a:r>
          </a:p>
          <a:p>
            <a:r>
              <a:rPr lang="en-US" dirty="0" smtClean="0">
                <a:latin typeface="Arial"/>
              </a:rPr>
              <a:t>Paris, 17 </a:t>
            </a:r>
            <a:r>
              <a:rPr lang="en-US" dirty="0" err="1" smtClean="0">
                <a:latin typeface="Arial"/>
              </a:rPr>
              <a:t>mai</a:t>
            </a:r>
            <a:r>
              <a:rPr lang="en-US" dirty="0" smtClean="0">
                <a:latin typeface="Arial"/>
              </a:rPr>
              <a:t> 2016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9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51520" y="1418686"/>
            <a:ext cx="8712968" cy="4530594"/>
          </a:xfrm>
          <a:prstGeom prst="rect">
            <a:avLst/>
          </a:prstGeom>
          <a:noFill/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93993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924800" cy="609600"/>
          </a:xfrm>
        </p:spPr>
        <p:txBody>
          <a:bodyPr/>
          <a:lstStyle/>
          <a:p>
            <a:r>
              <a:rPr lang="fr-FR" dirty="0" err="1" smtClean="0"/>
              <a:t>It´s</a:t>
            </a:r>
            <a:r>
              <a:rPr lang="fr-FR" dirty="0" smtClean="0"/>
              <a:t> about </a:t>
            </a:r>
            <a:r>
              <a:rPr lang="fr-FR" dirty="0" err="1" smtClean="0"/>
              <a:t>connecting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35496" y="1196752"/>
            <a:ext cx="4824536" cy="2725271"/>
            <a:chOff x="107504" y="1340768"/>
            <a:chExt cx="4824536" cy="2725271"/>
          </a:xfrm>
        </p:grpSpPr>
        <p:grpSp>
          <p:nvGrpSpPr>
            <p:cNvPr id="22" name="Groupe 21"/>
            <p:cNvGrpSpPr/>
            <p:nvPr/>
          </p:nvGrpSpPr>
          <p:grpSpPr>
            <a:xfrm>
              <a:off x="107504" y="2340169"/>
              <a:ext cx="4824536" cy="1725870"/>
              <a:chOff x="107504" y="2340169"/>
              <a:chExt cx="4824536" cy="1725870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07504" y="2340169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rgbClr val="F21C0A"/>
                    </a:solidFill>
                  </a:rPr>
                  <a:t>Production</a:t>
                </a:r>
              </a:p>
              <a:p>
                <a:pPr algn="ctr"/>
                <a:r>
                  <a:rPr lang="fr-FR" sz="1600" dirty="0" smtClean="0">
                    <a:solidFill>
                      <a:srgbClr val="F21C0A"/>
                    </a:solidFill>
                  </a:rPr>
                  <a:t>centralisée</a:t>
                </a:r>
              </a:p>
            </p:txBody>
          </p:sp>
          <p:pic>
            <p:nvPicPr>
              <p:cNvPr id="49" name="Picture 1" descr="Slide-6a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22" t="6312" r="24382" b="71844"/>
              <a:stretch/>
            </p:blipFill>
            <p:spPr bwMode="auto">
              <a:xfrm>
                <a:off x="406450" y="2731292"/>
                <a:ext cx="1501254" cy="1273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" descr="Slide-6a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22" t="34447" r="24382" b="50000"/>
              <a:stretch/>
            </p:blipFill>
            <p:spPr bwMode="auto">
              <a:xfrm>
                <a:off x="1691680" y="3077428"/>
                <a:ext cx="1501254" cy="906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lèche droite 15"/>
              <p:cNvSpPr/>
              <p:nvPr/>
            </p:nvSpPr>
            <p:spPr>
              <a:xfrm>
                <a:off x="1619672" y="3422884"/>
                <a:ext cx="432048" cy="216024"/>
              </a:xfrm>
              <a:prstGeom prst="rightArrow">
                <a:avLst/>
              </a:prstGeom>
              <a:solidFill>
                <a:srgbClr val="BCBCBC"/>
              </a:solidFill>
              <a:ln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TextBox 102"/>
              <p:cNvSpPr txBox="1"/>
              <p:nvPr/>
            </p:nvSpPr>
            <p:spPr>
              <a:xfrm>
                <a:off x="1453837" y="258639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rgbClr val="F21C0A"/>
                    </a:solidFill>
                  </a:rPr>
                  <a:t>Réseaux</a:t>
                </a:r>
              </a:p>
            </p:txBody>
          </p:sp>
          <p:pic>
            <p:nvPicPr>
              <p:cNvPr id="71" name="Picture 23" descr="Slide-6b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66" t="13560" r="39799" b="76086"/>
              <a:stretch>
                <a:fillRect/>
              </a:stretch>
            </p:blipFill>
            <p:spPr bwMode="auto">
              <a:xfrm>
                <a:off x="3099969" y="3072783"/>
                <a:ext cx="1760063" cy="874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lèche droite 71"/>
              <p:cNvSpPr/>
              <p:nvPr/>
            </p:nvSpPr>
            <p:spPr>
              <a:xfrm>
                <a:off x="2850589" y="3422884"/>
                <a:ext cx="432048" cy="216024"/>
              </a:xfrm>
              <a:prstGeom prst="rightArrow">
                <a:avLst/>
              </a:prstGeom>
              <a:solidFill>
                <a:srgbClr val="BCBCBC"/>
              </a:solidFill>
              <a:ln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TextBox 102"/>
              <p:cNvSpPr txBox="1"/>
              <p:nvPr/>
            </p:nvSpPr>
            <p:spPr>
              <a:xfrm>
                <a:off x="3103240" y="258639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rgbClr val="F21C0A"/>
                    </a:solidFill>
                  </a:rPr>
                  <a:t>Consommateur</a:t>
                </a:r>
              </a:p>
            </p:txBody>
          </p:sp>
          <p:cxnSp>
            <p:nvCxnSpPr>
              <p:cNvPr id="19" name="Connecteur droit 18"/>
              <p:cNvCxnSpPr/>
              <p:nvPr/>
            </p:nvCxnSpPr>
            <p:spPr>
              <a:xfrm>
                <a:off x="3347864" y="2996952"/>
                <a:ext cx="0" cy="78826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102"/>
              <p:cNvSpPr txBox="1"/>
              <p:nvPr/>
            </p:nvSpPr>
            <p:spPr>
              <a:xfrm>
                <a:off x="2411760" y="3789040"/>
                <a:ext cx="1828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rgbClr val="F21C0A"/>
                    </a:solidFill>
                  </a:rPr>
                  <a:t>Compteur</a:t>
                </a:r>
              </a:p>
            </p:txBody>
          </p:sp>
        </p:grpSp>
        <p:sp>
          <p:nvSpPr>
            <p:cNvPr id="31" name="Rectangle à coins arrondis 30"/>
            <p:cNvSpPr/>
            <p:nvPr/>
          </p:nvSpPr>
          <p:spPr>
            <a:xfrm>
              <a:off x="1115616" y="1340768"/>
              <a:ext cx="2325960" cy="443869"/>
            </a:xfrm>
            <a:prstGeom prst="roundRect">
              <a:avLst/>
            </a:prstGeom>
            <a:solidFill>
              <a:srgbClr val="BCBCBC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Hier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1115616" y="1196752"/>
            <a:ext cx="2325960" cy="4752528"/>
            <a:chOff x="1115616" y="1340768"/>
            <a:chExt cx="2325960" cy="4752528"/>
          </a:xfrm>
        </p:grpSpPr>
        <p:grpSp>
          <p:nvGrpSpPr>
            <p:cNvPr id="23" name="Groupe 22"/>
            <p:cNvGrpSpPr/>
            <p:nvPr/>
          </p:nvGrpSpPr>
          <p:grpSpPr>
            <a:xfrm>
              <a:off x="1375048" y="4093622"/>
              <a:ext cx="1828800" cy="1999674"/>
              <a:chOff x="1375048" y="4093622"/>
              <a:chExt cx="1828800" cy="1999674"/>
            </a:xfrm>
          </p:grpSpPr>
          <p:pic>
            <p:nvPicPr>
              <p:cNvPr id="66" name="Picture 25" descr="Slide-6b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70" t="22688" r="71925" b="61725"/>
              <a:stretch>
                <a:fillRect/>
              </a:stretch>
            </p:blipFill>
            <p:spPr bwMode="auto">
              <a:xfrm>
                <a:off x="1455076" y="4293699"/>
                <a:ext cx="1407588" cy="150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Flèche droite 66"/>
              <p:cNvSpPr/>
              <p:nvPr/>
            </p:nvSpPr>
            <p:spPr>
              <a:xfrm rot="16200000">
                <a:off x="2118271" y="4201634"/>
                <a:ext cx="432048" cy="216024"/>
              </a:xfrm>
              <a:prstGeom prst="rightArrow">
                <a:avLst/>
              </a:prstGeom>
              <a:solidFill>
                <a:srgbClr val="BCBCBC"/>
              </a:solidFill>
              <a:ln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Box 102"/>
              <p:cNvSpPr txBox="1"/>
              <p:nvPr/>
            </p:nvSpPr>
            <p:spPr>
              <a:xfrm>
                <a:off x="1375048" y="5754742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rgbClr val="F21C0A"/>
                    </a:solidFill>
                  </a:rPr>
                  <a:t>Renouvelables</a:t>
                </a:r>
              </a:p>
            </p:txBody>
          </p:sp>
        </p:grpSp>
        <p:sp>
          <p:nvSpPr>
            <p:cNvPr id="94" name="Rectangle à coins arrondis 93"/>
            <p:cNvSpPr/>
            <p:nvPr/>
          </p:nvSpPr>
          <p:spPr>
            <a:xfrm>
              <a:off x="1115616" y="1340768"/>
              <a:ext cx="2325960" cy="443869"/>
            </a:xfrm>
            <a:prstGeom prst="roundRect">
              <a:avLst/>
            </a:prstGeom>
            <a:solidFill>
              <a:srgbClr val="BCBCBC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Aujourd’hui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843808" y="1628800"/>
            <a:ext cx="6352558" cy="2940800"/>
            <a:chOff x="2899962" y="1628800"/>
            <a:chExt cx="6352558" cy="2940800"/>
          </a:xfrm>
        </p:grpSpPr>
        <p:grpSp>
          <p:nvGrpSpPr>
            <p:cNvPr id="5" name="Groupe 4"/>
            <p:cNvGrpSpPr/>
            <p:nvPr/>
          </p:nvGrpSpPr>
          <p:grpSpPr>
            <a:xfrm>
              <a:off x="4903440" y="1628800"/>
              <a:ext cx="4349080" cy="2940800"/>
              <a:chOff x="4903440" y="1628800"/>
              <a:chExt cx="4349080" cy="2940800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6290707" y="1628800"/>
                <a:ext cx="2961813" cy="2940800"/>
                <a:chOff x="6290707" y="1784637"/>
                <a:chExt cx="2961813" cy="2940800"/>
              </a:xfrm>
            </p:grpSpPr>
            <p:grpSp>
              <p:nvGrpSpPr>
                <p:cNvPr id="28" name="Groupe 27"/>
                <p:cNvGrpSpPr/>
                <p:nvPr/>
              </p:nvGrpSpPr>
              <p:grpSpPr>
                <a:xfrm>
                  <a:off x="6300192" y="1784637"/>
                  <a:ext cx="2952328" cy="2940800"/>
                  <a:chOff x="6300192" y="1784637"/>
                  <a:chExt cx="2952328" cy="2940800"/>
                </a:xfrm>
              </p:grpSpPr>
              <p:pic>
                <p:nvPicPr>
                  <p:cNvPr id="78" name="Picture 23" descr="Slide-6b.png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9784" t="13560" r="39799" b="76086"/>
                  <a:stretch/>
                </p:blipFill>
                <p:spPr bwMode="auto">
                  <a:xfrm>
                    <a:off x="6568339" y="2226294"/>
                    <a:ext cx="880032" cy="8749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27" descr="Slide-6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001" t="59047" r="12570" b="30768"/>
                  <a:stretch>
                    <a:fillRect/>
                  </a:stretch>
                </p:blipFill>
                <p:spPr bwMode="auto">
                  <a:xfrm>
                    <a:off x="6724342" y="2114522"/>
                    <a:ext cx="1448058" cy="1098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1" name="TextBox 102"/>
                  <p:cNvSpPr txBox="1"/>
                  <p:nvPr/>
                </p:nvSpPr>
                <p:spPr>
                  <a:xfrm>
                    <a:off x="6343600" y="1784637"/>
                    <a:ext cx="18288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solidFill>
                          <a:srgbClr val="F21C0A"/>
                        </a:solidFill>
                      </a:rPr>
                      <a:t>Clients</a:t>
                    </a:r>
                  </a:p>
                </p:txBody>
              </p:sp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6300192" y="2924944"/>
                    <a:ext cx="2952328" cy="18004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</a:pPr>
                    <a:r>
                      <a:rPr lang="fr-FR" sz="1200" dirty="0" smtClean="0"/>
                      <a:t>Efficacité des utilités</a:t>
                    </a:r>
                    <a:r>
                      <a:rPr lang="fr-FR" sz="1200" dirty="0"/>
                      <a:t/>
                    </a:r>
                    <a:br>
                      <a:rPr lang="fr-FR" sz="1200" dirty="0"/>
                    </a:br>
                    <a:endParaRPr lang="fr-FR" sz="1200" dirty="0" smtClean="0"/>
                  </a:p>
                  <a:p>
                    <a:pPr marL="2857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</a:pPr>
                    <a:r>
                      <a:rPr lang="fr-FR" sz="1200" dirty="0" smtClean="0"/>
                      <a:t>Efficacité industrielle</a:t>
                    </a:r>
                    <a:r>
                      <a:rPr lang="fr-FR" sz="1200" dirty="0"/>
                      <a:t/>
                    </a:r>
                    <a:br>
                      <a:rPr lang="fr-FR" sz="1200" dirty="0"/>
                    </a:br>
                    <a:endParaRPr lang="fr-FR" sz="1200" dirty="0" smtClean="0"/>
                  </a:p>
                  <a:p>
                    <a:pPr marL="2857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</a:pPr>
                    <a:r>
                      <a:rPr lang="fr-FR" sz="1200" dirty="0" smtClean="0"/>
                      <a:t>Efficacité commerciale</a:t>
                    </a:r>
                    <a:r>
                      <a:rPr lang="fr-FR" sz="1200" dirty="0"/>
                      <a:t/>
                    </a:r>
                    <a:br>
                      <a:rPr lang="fr-FR" sz="1200" dirty="0"/>
                    </a:br>
                    <a:endParaRPr lang="fr-FR" sz="1200" dirty="0"/>
                  </a:p>
                  <a:p>
                    <a:pPr marL="285750" indent="-285750"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</a:pPr>
                    <a:r>
                      <a:rPr lang="fr-FR" sz="1200" dirty="0" smtClean="0"/>
                      <a:t>Efficacité managériale</a:t>
                    </a:r>
                    <a:r>
                      <a:rPr lang="fr-FR" sz="1200" dirty="0"/>
                      <a:t/>
                    </a:r>
                    <a:br>
                      <a:rPr lang="fr-FR" sz="1200" dirty="0"/>
                    </a:br>
                    <a:endParaRPr lang="fr-FR" sz="1200" dirty="0" smtClean="0"/>
                  </a:p>
                </p:txBody>
              </p:sp>
            </p:grpSp>
            <p:sp>
              <p:nvSpPr>
                <p:cNvPr id="90" name="Oval 357"/>
                <p:cNvSpPr>
                  <a:spLocks noChangeArrowheads="1"/>
                </p:cNvSpPr>
                <p:nvPr/>
              </p:nvSpPr>
              <p:spPr bwMode="gray">
                <a:xfrm>
                  <a:off x="6290707" y="2942839"/>
                  <a:ext cx="216000" cy="216000"/>
                </a:xfrm>
                <a:prstGeom prst="ellipse">
                  <a:avLst/>
                </a:prstGeom>
                <a:solidFill>
                  <a:srgbClr val="F21C0A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1.</a:t>
                  </a:r>
                </a:p>
              </p:txBody>
            </p:sp>
            <p:sp>
              <p:nvSpPr>
                <p:cNvPr id="91" name="Oval 357"/>
                <p:cNvSpPr>
                  <a:spLocks noChangeArrowheads="1"/>
                </p:cNvSpPr>
                <p:nvPr/>
              </p:nvSpPr>
              <p:spPr bwMode="gray">
                <a:xfrm>
                  <a:off x="6300192" y="3391084"/>
                  <a:ext cx="216000" cy="216000"/>
                </a:xfrm>
                <a:prstGeom prst="ellipse">
                  <a:avLst/>
                </a:prstGeom>
                <a:solidFill>
                  <a:srgbClr val="F21C0A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altLang="fr-FR" sz="1200" b="1" kern="0" dirty="0" smtClea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kumimoji="0" lang="fr-FR" altLang="fr-FR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92" name="Oval 357"/>
                <p:cNvSpPr>
                  <a:spLocks noChangeArrowheads="1"/>
                </p:cNvSpPr>
                <p:nvPr/>
              </p:nvSpPr>
              <p:spPr bwMode="gray">
                <a:xfrm>
                  <a:off x="6343600" y="3872893"/>
                  <a:ext cx="216000" cy="216000"/>
                </a:xfrm>
                <a:prstGeom prst="ellipse">
                  <a:avLst/>
                </a:prstGeom>
                <a:solidFill>
                  <a:srgbClr val="F21C0A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altLang="fr-FR" sz="1200" b="1" kern="0" dirty="0" smtClea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kumimoji="0" lang="fr-FR" altLang="fr-FR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93" name="Oval 357"/>
                <p:cNvSpPr>
                  <a:spLocks noChangeArrowheads="1"/>
                </p:cNvSpPr>
                <p:nvPr/>
              </p:nvSpPr>
              <p:spPr bwMode="gray">
                <a:xfrm>
                  <a:off x="6343600" y="4293096"/>
                  <a:ext cx="216000" cy="216000"/>
                </a:xfrm>
                <a:prstGeom prst="ellipse">
                  <a:avLst/>
                </a:prstGeom>
                <a:solidFill>
                  <a:srgbClr val="F21C0A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Polo2003" pitchFamily="2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altLang="fr-FR" sz="1200" b="1" kern="0" dirty="0" smtClea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kumimoji="0" lang="fr-FR" altLang="fr-FR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p:grpSp>
          <p:pic>
            <p:nvPicPr>
              <p:cNvPr id="5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5067" y="3429434"/>
                <a:ext cx="415149" cy="41336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xtLst/>
            </p:spPr>
          </p:pic>
          <p:sp>
            <p:nvSpPr>
              <p:cNvPr id="53" name="TextBox 102"/>
              <p:cNvSpPr txBox="1"/>
              <p:nvPr/>
            </p:nvSpPr>
            <p:spPr>
              <a:xfrm>
                <a:off x="4903440" y="378904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rgbClr val="F21C0A"/>
                    </a:solidFill>
                  </a:rPr>
                  <a:t>Compteur</a:t>
                </a:r>
              </a:p>
              <a:p>
                <a:pPr algn="ctr"/>
                <a:r>
                  <a:rPr lang="fr-FR" sz="1200" dirty="0" smtClean="0">
                    <a:solidFill>
                      <a:srgbClr val="F21C0A"/>
                    </a:solidFill>
                  </a:rPr>
                  <a:t>intelligent</a:t>
                </a:r>
              </a:p>
            </p:txBody>
          </p:sp>
          <p:sp>
            <p:nvSpPr>
              <p:cNvPr id="54" name="Flèche droite 53"/>
              <p:cNvSpPr/>
              <p:nvPr/>
            </p:nvSpPr>
            <p:spPr>
              <a:xfrm rot="10800000">
                <a:off x="5655590" y="4274095"/>
                <a:ext cx="432048" cy="216024"/>
              </a:xfrm>
              <a:prstGeom prst="rightArrow">
                <a:avLst/>
              </a:prstGeom>
              <a:solidFill>
                <a:srgbClr val="BCBCBC"/>
              </a:solidFill>
              <a:ln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lèche droite 54"/>
              <p:cNvSpPr/>
              <p:nvPr/>
            </p:nvSpPr>
            <p:spPr>
              <a:xfrm>
                <a:off x="5637436" y="3057139"/>
                <a:ext cx="432048" cy="216024"/>
              </a:xfrm>
              <a:prstGeom prst="rightArrow">
                <a:avLst/>
              </a:prstGeom>
              <a:solidFill>
                <a:srgbClr val="BCBCBC"/>
              </a:solidFill>
              <a:ln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err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75856" y="2442374"/>
              <a:ext cx="1656184" cy="1418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99962" y="3717056"/>
              <a:ext cx="441927" cy="25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2915816" y="1844825"/>
            <a:ext cx="2520280" cy="2873153"/>
            <a:chOff x="5652120" y="1744269"/>
            <a:chExt cx="2520280" cy="3268907"/>
          </a:xfrm>
        </p:grpSpPr>
        <p:sp>
          <p:nvSpPr>
            <p:cNvPr id="70" name="Cloud 6157"/>
            <p:cNvSpPr/>
            <p:nvPr/>
          </p:nvSpPr>
          <p:spPr>
            <a:xfrm>
              <a:off x="6043832" y="2196152"/>
              <a:ext cx="2056560" cy="2817024"/>
            </a:xfrm>
            <a:prstGeom prst="cloud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BCBCBC"/>
              </a:solidFill>
            </a:ln>
            <a:scene3d>
              <a:camera prst="orthographicFront">
                <a:rot lat="0" lon="0" rev="4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rgbClr val="FFFFFF">
                    <a:lumMod val="85000"/>
                  </a:srgbClr>
                </a:solidFill>
              </a:endParaRPr>
            </a:p>
          </p:txBody>
        </p:sp>
        <p:sp>
          <p:nvSpPr>
            <p:cNvPr id="80" name="TextBox 102"/>
            <p:cNvSpPr txBox="1"/>
            <p:nvPr/>
          </p:nvSpPr>
          <p:spPr>
            <a:xfrm>
              <a:off x="5796136" y="276965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Flexibilité</a:t>
              </a:r>
            </a:p>
          </p:txBody>
        </p:sp>
        <p:sp>
          <p:nvSpPr>
            <p:cNvPr id="82" name="TextBox 102"/>
            <p:cNvSpPr txBox="1"/>
            <p:nvPr/>
          </p:nvSpPr>
          <p:spPr>
            <a:xfrm>
              <a:off x="6012160" y="3985319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Agrégation</a:t>
              </a:r>
            </a:p>
          </p:txBody>
        </p:sp>
        <p:sp>
          <p:nvSpPr>
            <p:cNvPr id="83" name="TextBox 102"/>
            <p:cNvSpPr txBox="1"/>
            <p:nvPr/>
          </p:nvSpPr>
          <p:spPr>
            <a:xfrm>
              <a:off x="5652120" y="1744269"/>
              <a:ext cx="2365428" cy="66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F21C0A"/>
                  </a:solidFill>
                </a:rPr>
                <a:t>Virtual Power Plant</a:t>
              </a:r>
            </a:p>
            <a:p>
              <a:pPr algn="ctr"/>
              <a:r>
                <a:rPr lang="fr-FR" sz="1600" dirty="0" smtClean="0">
                  <a:solidFill>
                    <a:srgbClr val="F21C0A"/>
                  </a:solidFill>
                </a:rPr>
                <a:t>et services systèmes</a:t>
              </a:r>
            </a:p>
          </p:txBody>
        </p:sp>
        <p:sp>
          <p:nvSpPr>
            <p:cNvPr id="84" name="TextBox 102"/>
            <p:cNvSpPr txBox="1"/>
            <p:nvPr/>
          </p:nvSpPr>
          <p:spPr>
            <a:xfrm>
              <a:off x="6343600" y="3214718"/>
              <a:ext cx="1828800" cy="73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Participation active dans le marché</a:t>
              </a:r>
              <a:br>
                <a:rPr lang="fr-FR" sz="1200" dirty="0" smtClean="0"/>
              </a:br>
              <a:r>
                <a:rPr lang="fr-FR" sz="1200" dirty="0" smtClean="0"/>
                <a:t>de l’énergie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6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6" name="Object 3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19" imgW="38100" imgH="38100" progId="TCLayout.ActiveDocument.1">
                  <p:embed/>
                </p:oleObj>
              </mc:Choice>
              <mc:Fallback>
                <p:oleObj name="think-cell Slide" r:id="rId19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406400" y="369119"/>
            <a:ext cx="8339540" cy="53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noProof="0" dirty="0" smtClean="0">
                <a:ea typeface="ＭＳ Ｐゴシック" pitchFamily="34" charset="-128"/>
              </a:rPr>
              <a:t>E.ON Connection Energies: </a:t>
            </a:r>
            <a:br>
              <a:rPr lang="fr-FR" noProof="0" dirty="0" smtClean="0">
                <a:ea typeface="ＭＳ Ｐゴシック" pitchFamily="34" charset="-128"/>
              </a:rPr>
            </a:br>
            <a:r>
              <a:rPr lang="fr-FR" noProof="0" dirty="0" smtClean="0">
                <a:ea typeface="ＭＳ Ｐゴシック" pitchFamily="34" charset="-128"/>
              </a:rPr>
              <a:t>Une offre de solutions énergétiques intégrées</a:t>
            </a:r>
            <a:endParaRPr lang="fr-FR" noProof="0" dirty="0">
              <a:ea typeface="ＭＳ Ｐゴシック" pitchFamily="34" charset="-128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03200" y="1412776"/>
            <a:ext cx="7924796" cy="4069855"/>
            <a:chOff x="368969" y="1546153"/>
            <a:chExt cx="7036449" cy="4460848"/>
          </a:xfrm>
        </p:grpSpPr>
        <p:sp>
          <p:nvSpPr>
            <p:cNvPr id="37" name="Rectangle 36"/>
            <p:cNvSpPr>
              <a:spLocks/>
            </p:cNvSpPr>
            <p:nvPr/>
          </p:nvSpPr>
          <p:spPr>
            <a:xfrm>
              <a:off x="2868884" y="1929723"/>
              <a:ext cx="2235174" cy="31047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324000" tIns="72009" rIns="72009" bIns="72009" anchor="ctr"/>
            <a:lstStyle/>
            <a:p>
              <a:pPr defTabSz="913235">
                <a:buClr>
                  <a:schemeClr val="tx2"/>
                </a:buClr>
                <a:defRPr/>
              </a:pPr>
              <a:endParaRPr lang="fr-FR" sz="1400" dirty="0">
                <a:solidFill>
                  <a:schemeClr val="accent6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Rectangle 56"/>
            <p:cNvSpPr>
              <a:spLocks/>
            </p:cNvSpPr>
            <p:nvPr/>
          </p:nvSpPr>
          <p:spPr>
            <a:xfrm>
              <a:off x="5173418" y="1929723"/>
              <a:ext cx="2232000" cy="31047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324000" tIns="72009" rIns="72009" bIns="72009" anchor="ctr"/>
            <a:lstStyle/>
            <a:p>
              <a:pPr defTabSz="913235">
                <a:buClr>
                  <a:schemeClr val="tx2"/>
                </a:buClr>
              </a:pPr>
              <a:endParaRPr lang="fr-FR" sz="1400" dirty="0">
                <a:solidFill>
                  <a:schemeClr val="accent6"/>
                </a:solidFill>
                <a:latin typeface="Arial"/>
                <a:cs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4289" y="5538110"/>
              <a:ext cx="146050" cy="15398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77615" y="5853014"/>
              <a:ext cx="146050" cy="1539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36"/>
            <p:cNvSpPr>
              <a:spLocks/>
            </p:cNvSpPr>
            <p:nvPr/>
          </p:nvSpPr>
          <p:spPr>
            <a:xfrm>
              <a:off x="566585" y="1920198"/>
              <a:ext cx="2232000" cy="3115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324000" tIns="72009" rIns="72009" bIns="72009" anchor="ctr"/>
            <a:lstStyle/>
            <a:p>
              <a:pPr defTabSz="913235">
                <a:buClr>
                  <a:schemeClr val="tx2"/>
                </a:buClr>
                <a:defRPr/>
              </a:pPr>
              <a:endParaRPr lang="fr-FR" sz="1400" dirty="0">
                <a:solidFill>
                  <a:schemeClr val="accent6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69" name="Rectangle 72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3825376" y="5391267"/>
              <a:ext cx="153987" cy="146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0" name="Rectangle 73"/>
            <p:cNvSpPr/>
            <p:nvPr>
              <p:custDataLst>
                <p:tags r:id="rId7"/>
              </p:custDataLst>
            </p:nvPr>
          </p:nvSpPr>
          <p:spPr bwMode="auto">
            <a:xfrm rot="5400000">
              <a:off x="3582489" y="5391267"/>
              <a:ext cx="153987" cy="146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7669" name="Rectangle 51"/>
            <p:cNvSpPr>
              <a:spLocks noChangeArrowheads="1"/>
            </p:cNvSpPr>
            <p:nvPr/>
          </p:nvSpPr>
          <p:spPr bwMode="auto">
            <a:xfrm>
              <a:off x="609600" y="5211527"/>
              <a:ext cx="6795818" cy="733376"/>
            </a:xfrm>
            <a:prstGeom prst="rect">
              <a:avLst/>
            </a:prstGeom>
            <a:solidFill>
              <a:srgbClr val="F21C0A"/>
            </a:solidFill>
            <a:ln w="19050">
              <a:solidFill>
                <a:srgbClr val="F21C0A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2400"/>
                </a:lnSpc>
              </a:pPr>
              <a:endParaRPr lang="fr-FR" dirty="0"/>
            </a:p>
          </p:txBody>
        </p:sp>
        <p:sp>
          <p:nvSpPr>
            <p:cNvPr id="75" name="Rectangle 9"/>
            <p:cNvSpPr txBox="1"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72626" y="5307285"/>
              <a:ext cx="6825172" cy="56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0" lvl="0" indent="0" defTabSz="91323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44" lvl="1" indent="-195925" defTabSz="913235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66331" lvl="2" indent="-267170" defTabSz="91323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636" lvl="3" indent="-158683" defTabSz="913235" eaLnBrk="1" hangingPunct="1">
                <a:buClr>
                  <a:schemeClr val="tx2"/>
                </a:buClr>
                <a:buSzPct val="89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64785" lvl="4" indent="-132776" defTabSz="91323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619" lvl="1" indent="0" algn="ctr">
                <a:spcBef>
                  <a:spcPct val="40000"/>
                </a:spcBef>
                <a:buFont typeface="Arial" pitchFamily="34" charset="0"/>
                <a:buNone/>
                <a:defRPr/>
              </a:pPr>
              <a:r>
                <a:rPr lang="fr-FR" sz="14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Des solutions connectées efficace grâce à notre expertise et à nos investissements</a:t>
              </a:r>
            </a:p>
            <a:p>
              <a:pPr marL="1619" lvl="1" indent="0" algn="ctr">
                <a:spcBef>
                  <a:spcPct val="40000"/>
                </a:spcBef>
                <a:buFont typeface="Arial" pitchFamily="34" charset="0"/>
                <a:buNone/>
                <a:defRPr/>
              </a:pPr>
              <a:r>
                <a:rPr lang="fr-FR" sz="14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en matière de Data Intelligence pour les systèmes énergétiques</a:t>
              </a:r>
            </a:p>
          </p:txBody>
        </p:sp>
        <p:sp>
          <p:nvSpPr>
            <p:cNvPr id="29" name="Rectangle 9"/>
            <p:cNvSpPr txBox="1"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85075" y="3203596"/>
              <a:ext cx="2057993" cy="74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96850" indent="-195263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1587" lvl="1" indent="0" eaLnBrk="1" hangingPunct="1">
                <a:spcBef>
                  <a:spcPct val="40000"/>
                </a:spcBef>
                <a:buClr>
                  <a:srgbClr val="F21C0A"/>
                </a:buClr>
                <a:buSzPct val="125000"/>
                <a:defRPr/>
              </a:pPr>
              <a:r>
                <a:rPr lang="fr-FR" sz="1100" dirty="0">
                  <a:cs typeface="Arial" pitchFamily="34" charset="0"/>
                </a:rPr>
                <a:t>Identification d’économies d’énergie et d’émissions carbone à destination des industriels et des bâtiments </a:t>
              </a:r>
              <a:r>
                <a:rPr lang="fr-FR" sz="1100" dirty="0" smtClean="0">
                  <a:cs typeface="Arial" pitchFamily="34" charset="0"/>
                </a:rPr>
                <a:t>tertiaire</a:t>
              </a:r>
              <a:endParaRPr lang="fr-FR" sz="1100" dirty="0">
                <a:cs typeface="Arial" pitchFamily="34" charset="0"/>
              </a:endParaRPr>
            </a:p>
          </p:txBody>
        </p:sp>
        <p:sp>
          <p:nvSpPr>
            <p:cNvPr id="30" name="Rectangle 9"/>
            <p:cNvSpPr txBox="1"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09600" y="2055135"/>
              <a:ext cx="15922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1588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eaLnBrk="1" hangingPunct="1">
                <a:spcBef>
                  <a:spcPct val="40000"/>
                </a:spcBef>
                <a:buClr>
                  <a:schemeClr val="tx2"/>
                </a:buClr>
                <a:buSzPct val="125000"/>
                <a:buFont typeface="Arial" charset="0"/>
                <a:buNone/>
                <a:defRPr/>
              </a:pPr>
              <a:r>
                <a:rPr lang="fr-FR" sz="1100" b="1" dirty="0" smtClean="0">
                  <a:latin typeface="Arial"/>
                  <a:cs typeface="Arial"/>
                </a:rPr>
                <a:t>L’efficacité énergétique comme service</a:t>
              </a:r>
            </a:p>
          </p:txBody>
        </p:sp>
        <p:sp>
          <p:nvSpPr>
            <p:cNvPr id="31" name="Rectangle 9"/>
            <p:cNvSpPr txBox="1"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82003" y="3203596"/>
              <a:ext cx="2074116" cy="78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0" lvl="0" indent="0" defTabSz="91323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44" lvl="1" indent="-195925" defTabSz="913235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66331" lvl="2" indent="-267170" defTabSz="91323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636" lvl="3" indent="-158683" defTabSz="913235" eaLnBrk="1" hangingPunct="1">
                <a:buClr>
                  <a:schemeClr val="tx2"/>
                </a:buClr>
                <a:buSzPct val="89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64785" lvl="4" indent="-132776" defTabSz="91323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619" lvl="1" indent="0">
                <a:spcBef>
                  <a:spcPts val="0"/>
                </a:spcBef>
                <a:spcAft>
                  <a:spcPts val="300"/>
                </a:spcAft>
                <a:buClr>
                  <a:srgbClr val="FF0000"/>
                </a:buClr>
                <a:buNone/>
                <a:defRPr/>
              </a:pPr>
              <a:r>
                <a:rPr lang="fr-FR" sz="1100" dirty="0" smtClean="0">
                  <a:latin typeface="Arial"/>
                  <a:cs typeface="Arial"/>
                </a:rPr>
                <a:t>Production d’électricité, chaleur, froid et vapeur sur des sites clients (1 à 200 MW)</a:t>
              </a:r>
            </a:p>
            <a:p>
              <a:pPr lvl="1">
                <a:spcBef>
                  <a:spcPts val="0"/>
                </a:spcBef>
                <a:spcAft>
                  <a:spcPts val="300"/>
                </a:spcAft>
                <a:buClr>
                  <a:srgbClr val="FF0000"/>
                </a:buClr>
                <a:defRPr/>
              </a:pPr>
              <a:endParaRPr lang="fr-FR" sz="1100" dirty="0" smtClean="0">
                <a:latin typeface="Arial"/>
                <a:cs typeface="Arial"/>
              </a:endParaRPr>
            </a:p>
          </p:txBody>
        </p:sp>
        <p:sp>
          <p:nvSpPr>
            <p:cNvPr id="32" name="Rectangle 9"/>
            <p:cNvSpPr txBox="1"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023427" y="2055135"/>
              <a:ext cx="1429027" cy="185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1588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eaLnBrk="1" hangingPunct="1">
                <a:spcBef>
                  <a:spcPct val="40000"/>
                </a:spcBef>
                <a:buClr>
                  <a:schemeClr val="tx2"/>
                </a:buClr>
                <a:buSzPct val="125000"/>
                <a:buFont typeface="Arial" charset="0"/>
                <a:buNone/>
                <a:defRPr/>
              </a:pPr>
              <a:r>
                <a:rPr lang="fr-FR" sz="1100" b="1" dirty="0" smtClean="0">
                  <a:latin typeface="Arial"/>
                  <a:cs typeface="Arial"/>
                </a:rPr>
                <a:t>Production des utilités</a:t>
              </a:r>
            </a:p>
          </p:txBody>
        </p:sp>
        <p:sp>
          <p:nvSpPr>
            <p:cNvPr id="33" name="Rectangle 9"/>
            <p:cNvSpPr txBox="1"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3227146"/>
              <a:ext cx="1968345" cy="37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96850" indent="-195263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1587" lvl="1" indent="0" eaLnBrk="1" hangingPunct="1">
                <a:spcBef>
                  <a:spcPct val="40000"/>
                </a:spcBef>
                <a:buClr>
                  <a:srgbClr val="F21C0A"/>
                </a:buClr>
                <a:buSzPct val="125000"/>
                <a:defRPr/>
              </a:pPr>
              <a:r>
                <a:rPr lang="fr-FR" sz="1100" dirty="0" smtClean="0">
                  <a:cs typeface="Arial" pitchFamily="34" charset="0"/>
                </a:rPr>
                <a:t>Agrégation de production ou capacités d’effacement</a:t>
              </a:r>
            </a:p>
          </p:txBody>
        </p:sp>
        <p:sp>
          <p:nvSpPr>
            <p:cNvPr id="34" name="Rectangle 9"/>
            <p:cNvSpPr txBox="1"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338496" y="2006600"/>
              <a:ext cx="1449647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1588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eaLnBrk="1" hangingPunct="1">
                <a:spcBef>
                  <a:spcPct val="40000"/>
                </a:spcBef>
                <a:buClr>
                  <a:schemeClr val="tx2"/>
                </a:buClr>
                <a:buSzPct val="125000"/>
                <a:buFont typeface="Arial" charset="0"/>
                <a:buNone/>
                <a:defRPr/>
              </a:pPr>
              <a:r>
                <a:rPr lang="fr-FR" sz="1100" b="1" dirty="0" smtClean="0">
                  <a:latin typeface="Arial"/>
                  <a:cs typeface="Arial"/>
                </a:rPr>
                <a:t>Agrégation de sites &amp; rémunération de la flexibilité</a:t>
              </a:r>
            </a:p>
          </p:txBody>
        </p:sp>
        <p:sp>
          <p:nvSpPr>
            <p:cNvPr id="27651" name="Rectangle 46"/>
            <p:cNvSpPr>
              <a:spLocks noChangeArrowheads="1"/>
            </p:cNvSpPr>
            <p:nvPr/>
          </p:nvSpPr>
          <p:spPr bwMode="auto">
            <a:xfrm>
              <a:off x="5173417" y="1546153"/>
              <a:ext cx="2232000" cy="400110"/>
            </a:xfrm>
            <a:prstGeom prst="rect">
              <a:avLst/>
            </a:prstGeom>
            <a:solidFill>
              <a:srgbClr val="F21C0A"/>
            </a:solidFill>
            <a:ln w="19050">
              <a:solidFill>
                <a:srgbClr val="F21C0A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>
                <a:lnSpc>
                  <a:spcPts val="2400"/>
                </a:lnSpc>
              </a:pPr>
              <a:endParaRPr lang="fr-FR" dirty="0"/>
            </a:p>
          </p:txBody>
        </p:sp>
        <p:sp>
          <p:nvSpPr>
            <p:cNvPr id="17445" name="Rectangle 9"/>
            <p:cNvSpPr txBox="1">
              <a:spLocks/>
            </p:cNvSpPr>
            <p:nvPr/>
          </p:nvSpPr>
          <p:spPr bwMode="auto">
            <a:xfrm>
              <a:off x="5131962" y="1638201"/>
              <a:ext cx="2265836" cy="219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1588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algn="ctr" eaLnBrk="1" hangingPunct="1">
                <a:spcBef>
                  <a:spcPct val="40000"/>
                </a:spcBef>
                <a:buClr>
                  <a:schemeClr val="tx2"/>
                </a:buClr>
                <a:buSzPct val="125000"/>
                <a:buFont typeface="Arial" charset="0"/>
                <a:buNone/>
                <a:defRPr/>
              </a:pPr>
              <a:r>
                <a:rPr lang="fr-FR" sz="13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Valorisation de la flexibilité</a:t>
              </a:r>
            </a:p>
          </p:txBody>
        </p:sp>
        <p:sp>
          <p:nvSpPr>
            <p:cNvPr id="27654" name="Rectangle 45"/>
            <p:cNvSpPr>
              <a:spLocks noChangeArrowheads="1"/>
            </p:cNvSpPr>
            <p:nvPr/>
          </p:nvSpPr>
          <p:spPr bwMode="auto">
            <a:xfrm>
              <a:off x="564998" y="1546153"/>
              <a:ext cx="2232000" cy="400110"/>
            </a:xfrm>
            <a:prstGeom prst="rect">
              <a:avLst/>
            </a:prstGeom>
            <a:solidFill>
              <a:srgbClr val="F21C0A"/>
            </a:solidFill>
            <a:ln w="19050">
              <a:solidFill>
                <a:srgbClr val="F21C0A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2400"/>
                </a:lnSpc>
              </a:pPr>
              <a:endParaRPr lang="fr-FR" dirty="0"/>
            </a:p>
          </p:txBody>
        </p:sp>
        <p:sp>
          <p:nvSpPr>
            <p:cNvPr id="27655" name="Rectangle 44"/>
            <p:cNvSpPr>
              <a:spLocks noChangeArrowheads="1"/>
            </p:cNvSpPr>
            <p:nvPr/>
          </p:nvSpPr>
          <p:spPr bwMode="auto">
            <a:xfrm>
              <a:off x="2872058" y="1546153"/>
              <a:ext cx="2232000" cy="400110"/>
            </a:xfrm>
            <a:prstGeom prst="rect">
              <a:avLst/>
            </a:prstGeom>
            <a:solidFill>
              <a:srgbClr val="F21C0A"/>
            </a:solidFill>
            <a:ln w="19050">
              <a:solidFill>
                <a:srgbClr val="F21C0A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ts val="2400"/>
                </a:lnSpc>
              </a:pPr>
              <a:endParaRPr lang="fr-FR" dirty="0"/>
            </a:p>
          </p:txBody>
        </p:sp>
        <p:sp>
          <p:nvSpPr>
            <p:cNvPr id="118" name="Rectangle 9"/>
            <p:cNvSpPr txBox="1"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733572" y="1661092"/>
              <a:ext cx="1739994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0" lvl="0" indent="0" defTabSz="91323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544" lvl="1" indent="-195925" defTabSz="913235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66331" lvl="2" indent="-267170" defTabSz="91323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636" lvl="3" indent="-158683" defTabSz="913235" eaLnBrk="1" hangingPunct="1">
                <a:buClr>
                  <a:schemeClr val="tx2"/>
                </a:buClr>
                <a:buSzPct val="89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64785" lvl="4" indent="-132776" defTabSz="91323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4785" indent="-132776" defTabSz="91323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619" lvl="1" indent="0" algn="ctr">
                <a:spcBef>
                  <a:spcPct val="40000"/>
                </a:spcBef>
                <a:buFont typeface="Arial" pitchFamily="34" charset="0"/>
                <a:buNone/>
                <a:defRPr/>
              </a:pPr>
              <a:r>
                <a:rPr lang="fr-FR" sz="1300" b="1" dirty="0" smtClean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Production sur site</a:t>
              </a:r>
            </a:p>
          </p:txBody>
        </p:sp>
        <p:sp>
          <p:nvSpPr>
            <p:cNvPr id="17443" name="Rectangle 9"/>
            <p:cNvSpPr txBox="1"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68969" y="1653141"/>
              <a:ext cx="1952316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1588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algn="ctr" eaLnBrk="1" hangingPunct="1">
                <a:spcBef>
                  <a:spcPct val="40000"/>
                </a:spcBef>
                <a:buClr>
                  <a:schemeClr val="tx2"/>
                </a:buClr>
                <a:buSzPct val="125000"/>
                <a:buFont typeface="Arial" charset="0"/>
                <a:buNone/>
                <a:defRPr/>
              </a:pPr>
              <a:r>
                <a:rPr lang="fr-FR" sz="13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Efficacité énergétique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168400" y="5951021"/>
            <a:ext cx="6502400" cy="646331"/>
          </a:xfrm>
          <a:prstGeom prst="rect">
            <a:avLst/>
          </a:prstGeom>
          <a:ln>
            <a:solidFill>
              <a:srgbClr val="F31A0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FF0000"/>
                </a:solidFill>
              </a:rPr>
              <a:t>E.ON conçoit, construit, finance, exploite et optimise des actifs de production et de consommation pour ses clients B2B</a:t>
            </a:r>
          </a:p>
        </p:txBody>
      </p:sp>
      <p:pic>
        <p:nvPicPr>
          <p:cNvPr id="38" name="Picture 4">
            <a:hlinkClick r:id="" action="ppaction://noaction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1833103"/>
            <a:ext cx="667429" cy="418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21C0A"/>
            </a:solidFill>
          </a:ln>
          <a:effectLst/>
        </p:spPr>
      </p:pic>
      <p:pic>
        <p:nvPicPr>
          <p:cNvPr id="39" name="Picture 4" descr="http://energexassociates.com/images/brochure%20front.jpg">
            <a:hlinkClick r:id="" action="ppaction://noaction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56" y="1833103"/>
            <a:ext cx="693448" cy="41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21C0A"/>
            </a:solidFill>
          </a:ln>
          <a:effectLst/>
        </p:spPr>
      </p:pic>
      <p:pic>
        <p:nvPicPr>
          <p:cNvPr id="41" name="Picture 6" descr="http://www.cachemechanical.com/images/Efficient%20Building.jpg">
            <a:hlinkClick r:id="" action="ppaction://noaction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2536"/>
            <a:ext cx="724205" cy="45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21C0A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773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701249"/>
            <a:ext cx="2155548" cy="1726468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603875" y="260648"/>
            <a:ext cx="1212850" cy="244475"/>
          </a:xfrm>
          <a:prstGeom prst="rightArrow">
            <a:avLst>
              <a:gd name="adj1" fmla="val 30073"/>
              <a:gd name="adj2" fmla="val 998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AutoShap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520" y="296515"/>
            <a:ext cx="8712968" cy="684213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1324" tIns="45663" rIns="91324" bIns="45663" anchor="ctr"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kern="0" dirty="0" err="1" smtClean="0">
                <a:solidFill>
                  <a:srgbClr val="F21C0A"/>
                </a:solidFill>
                <a:cs typeface="Arial" pitchFamily="34" charset="0"/>
              </a:rPr>
              <a:t>Energy</a:t>
            </a:r>
            <a:r>
              <a:rPr lang="fr-FR" sz="2800" kern="0" dirty="0" smtClean="0">
                <a:solidFill>
                  <a:srgbClr val="F21C0A"/>
                </a:solidFill>
                <a:cs typeface="Arial" pitchFamily="34" charset="0"/>
              </a:rPr>
              <a:t> Management Centre (EMC) </a:t>
            </a:r>
          </a:p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kern="0" dirty="0" smtClean="0">
                <a:solidFill>
                  <a:srgbClr val="F21C0A"/>
                </a:solidFill>
                <a:cs typeface="Arial" pitchFamily="34" charset="0"/>
              </a:rPr>
              <a:t>L’optimisation énergétique globale pilotée à distance</a:t>
            </a:r>
            <a:endParaRPr lang="fr-FR" sz="2800" kern="0" dirty="0">
              <a:solidFill>
                <a:srgbClr val="F21C0A"/>
              </a:solidFill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883913" y="5095627"/>
            <a:ext cx="1010672" cy="9144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Pilotage et optimisation à </a:t>
            </a:r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distance</a:t>
            </a:r>
            <a:endParaRPr lang="en-GB" sz="9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796967" y="5095627"/>
            <a:ext cx="961389" cy="9144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Suivi de projets </a:t>
            </a:r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d’EE</a:t>
            </a:r>
            <a:endParaRPr lang="fr-FR" sz="9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3" name="Picture 11" descr="advanced connec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65" y="5118002"/>
            <a:ext cx="423862" cy="4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e 88"/>
          <p:cNvGrpSpPr/>
          <p:nvPr/>
        </p:nvGrpSpPr>
        <p:grpSpPr>
          <a:xfrm>
            <a:off x="2851537" y="5095627"/>
            <a:ext cx="1000125" cy="914400"/>
            <a:chOff x="1339369" y="4991100"/>
            <a:chExt cx="1000125" cy="914400"/>
          </a:xfrm>
        </p:grpSpPr>
        <p:sp>
          <p:nvSpPr>
            <p:cNvPr id="63" name="Rounded Rectangle 62"/>
            <p:cNvSpPr/>
            <p:nvPr/>
          </p:nvSpPr>
          <p:spPr>
            <a:xfrm>
              <a:off x="1368426" y="4991100"/>
              <a:ext cx="914400" cy="914400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Monitoring énergétique</a:t>
              </a:r>
              <a:endParaRPr lang="fr-FR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10" name="Picture 18" descr="Energy and Carbon Report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369" y="5032683"/>
              <a:ext cx="1000125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e 87"/>
          <p:cNvGrpSpPr/>
          <p:nvPr/>
        </p:nvGrpSpPr>
        <p:grpSpPr>
          <a:xfrm>
            <a:off x="5007085" y="5095627"/>
            <a:ext cx="1004771" cy="914400"/>
            <a:chOff x="3494917" y="4991100"/>
            <a:chExt cx="1004771" cy="914400"/>
          </a:xfrm>
        </p:grpSpPr>
        <p:sp>
          <p:nvSpPr>
            <p:cNvPr id="61" name="Rounded Rectangle 60"/>
            <p:cNvSpPr/>
            <p:nvPr/>
          </p:nvSpPr>
          <p:spPr>
            <a:xfrm>
              <a:off x="3494917" y="4991100"/>
              <a:ext cx="1000125" cy="914400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données énergétiques en temps réel</a:t>
              </a:r>
              <a:endParaRPr lang="fr-FR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12" name="Picture 20" descr="Dashboard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563" y="5005462"/>
              <a:ext cx="1000125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e 84"/>
          <p:cNvGrpSpPr/>
          <p:nvPr/>
        </p:nvGrpSpPr>
        <p:grpSpPr>
          <a:xfrm>
            <a:off x="6156176" y="5078918"/>
            <a:ext cx="1152128" cy="914400"/>
            <a:chOff x="4644008" y="4980137"/>
            <a:chExt cx="1152128" cy="914400"/>
          </a:xfrm>
        </p:grpSpPr>
        <p:sp>
          <p:nvSpPr>
            <p:cNvPr id="60" name="Rounded Rectangle 59"/>
            <p:cNvSpPr/>
            <p:nvPr/>
          </p:nvSpPr>
          <p:spPr>
            <a:xfrm>
              <a:off x="4644008" y="4980137"/>
              <a:ext cx="1152128" cy="914400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Traitement des alarmes </a:t>
              </a:r>
              <a:r>
                <a:rPr lang="fr-FR" sz="7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optimisation des interventions</a:t>
              </a:r>
              <a:endParaRPr lang="fr-FR" sz="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14" name="Picture 22" descr="1st line suppo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281" y="4998125"/>
              <a:ext cx="443582" cy="443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7" name="Straight Connector 73"/>
          <p:cNvCxnSpPr/>
          <p:nvPr/>
        </p:nvCxnSpPr>
        <p:spPr>
          <a:xfrm flipV="1">
            <a:off x="4389249" y="4427717"/>
            <a:ext cx="0" cy="499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Connector 72"/>
          <p:cNvCxnSpPr/>
          <p:nvPr/>
        </p:nvCxnSpPr>
        <p:spPr>
          <a:xfrm>
            <a:off x="2277661" y="4927352"/>
            <a:ext cx="44545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Connector 73"/>
          <p:cNvCxnSpPr>
            <a:stCxn id="64" idx="0"/>
          </p:cNvCxnSpPr>
          <p:nvPr/>
        </p:nvCxnSpPr>
        <p:spPr>
          <a:xfrm flipV="1">
            <a:off x="2277662" y="4927352"/>
            <a:ext cx="0" cy="168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Connector 73"/>
          <p:cNvCxnSpPr>
            <a:stCxn id="63" idx="0"/>
          </p:cNvCxnSpPr>
          <p:nvPr/>
        </p:nvCxnSpPr>
        <p:spPr>
          <a:xfrm flipV="1">
            <a:off x="3337794" y="4927352"/>
            <a:ext cx="0" cy="168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Connector 73"/>
          <p:cNvCxnSpPr>
            <a:stCxn id="62" idx="0"/>
          </p:cNvCxnSpPr>
          <p:nvPr/>
        </p:nvCxnSpPr>
        <p:spPr>
          <a:xfrm flipV="1">
            <a:off x="4389249" y="4927352"/>
            <a:ext cx="0" cy="168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6" name="Straight Connector 73"/>
          <p:cNvCxnSpPr>
            <a:stCxn id="60" idx="0"/>
          </p:cNvCxnSpPr>
          <p:nvPr/>
        </p:nvCxnSpPr>
        <p:spPr>
          <a:xfrm flipV="1">
            <a:off x="6732240" y="4927352"/>
            <a:ext cx="0" cy="151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200" name="Picture 8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66" y="5141751"/>
            <a:ext cx="490466" cy="49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33" descr="G:\TEAM\Market Design &amp; Communication\Communications\1 Medien\_Bilder\_Stockbilder Meis\RCC gett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t="27517"/>
          <a:stretch/>
        </p:blipFill>
        <p:spPr bwMode="auto">
          <a:xfrm>
            <a:off x="3487188" y="2957464"/>
            <a:ext cx="1732884" cy="12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7127" y="2599223"/>
            <a:ext cx="2217274" cy="3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1200" b="1" dirty="0" smtClean="0"/>
              <a:t>Energy Management Center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94" y="1397949"/>
            <a:ext cx="858218" cy="4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e 52"/>
          <p:cNvGrpSpPr/>
          <p:nvPr/>
        </p:nvGrpSpPr>
        <p:grpSpPr>
          <a:xfrm>
            <a:off x="916885" y="1366723"/>
            <a:ext cx="1634068" cy="828000"/>
            <a:chOff x="196805" y="1310738"/>
            <a:chExt cx="1634068" cy="828000"/>
          </a:xfrm>
        </p:grpSpPr>
        <p:sp>
          <p:nvSpPr>
            <p:cNvPr id="54" name="Rounded Rectangle 63"/>
            <p:cNvSpPr/>
            <p:nvPr/>
          </p:nvSpPr>
          <p:spPr>
            <a:xfrm>
              <a:off x="196805" y="1310738"/>
              <a:ext cx="1634068" cy="82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fr-FR" sz="800" dirty="0">
                  <a:solidFill>
                    <a:schemeClr val="bg1">
                      <a:lumMod val="50000"/>
                    </a:schemeClr>
                  </a:solidFill>
                </a:rPr>
                <a:t>Données </a:t>
              </a:r>
              <a:r>
                <a:rPr lang="fr-FR" sz="800" dirty="0" smtClean="0">
                  <a:solidFill>
                    <a:schemeClr val="bg1">
                      <a:lumMod val="50000"/>
                    </a:schemeClr>
                  </a:solidFill>
                </a:rPr>
                <a:t>de consommation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55" name="Groupe 54"/>
            <p:cNvGrpSpPr/>
            <p:nvPr/>
          </p:nvGrpSpPr>
          <p:grpSpPr>
            <a:xfrm>
              <a:off x="284799" y="1389310"/>
              <a:ext cx="1454570" cy="390894"/>
              <a:chOff x="1329147" y="1300009"/>
              <a:chExt cx="1292643" cy="324175"/>
            </a:xfrm>
          </p:grpSpPr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147" y="1300009"/>
                <a:ext cx="334961" cy="32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617" y="1300009"/>
                <a:ext cx="328823" cy="32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7663" y="1300009"/>
                <a:ext cx="314127" cy="32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8" name="Groupe 67"/>
          <p:cNvGrpSpPr/>
          <p:nvPr/>
        </p:nvGrpSpPr>
        <p:grpSpPr>
          <a:xfrm>
            <a:off x="6876256" y="1368608"/>
            <a:ext cx="1152128" cy="828000"/>
            <a:chOff x="6156176" y="1310738"/>
            <a:chExt cx="1152128" cy="914400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562" y="1447712"/>
              <a:ext cx="469587" cy="4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ounded Rectangle 63"/>
            <p:cNvSpPr/>
            <p:nvPr/>
          </p:nvSpPr>
          <p:spPr>
            <a:xfrm>
              <a:off x="6156176" y="1310738"/>
              <a:ext cx="1152128" cy="9144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Données 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météo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4403664" y="1368608"/>
            <a:ext cx="1040705" cy="828000"/>
            <a:chOff x="3672121" y="1329595"/>
            <a:chExt cx="1040705" cy="914400"/>
          </a:xfrm>
        </p:grpSpPr>
        <p:pic>
          <p:nvPicPr>
            <p:cNvPr id="74" name="Picture 16" descr=" 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603" y="1342339"/>
              <a:ext cx="576622" cy="576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ounded Rectangle 63"/>
            <p:cNvSpPr/>
            <p:nvPr/>
          </p:nvSpPr>
          <p:spPr>
            <a:xfrm>
              <a:off x="3672121" y="1329595"/>
              <a:ext cx="1040705" cy="9144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fr-FR" sz="900" b="1" dirty="0" smtClean="0">
                  <a:solidFill>
                    <a:schemeClr val="bg1">
                      <a:lumMod val="50000"/>
                    </a:schemeClr>
                  </a:solidFill>
                </a:rPr>
                <a:t>Connexion GTC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2627523" y="1366274"/>
            <a:ext cx="4176725" cy="846005"/>
            <a:chOff x="1907443" y="1307961"/>
            <a:chExt cx="4176725" cy="1006858"/>
          </a:xfrm>
        </p:grpSpPr>
        <p:pic>
          <p:nvPicPr>
            <p:cNvPr id="77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448" y="1357856"/>
              <a:ext cx="444525" cy="45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Rounded Rectangle 63"/>
            <p:cNvSpPr/>
            <p:nvPr/>
          </p:nvSpPr>
          <p:spPr>
            <a:xfrm>
              <a:off x="4860032" y="1310738"/>
              <a:ext cx="1224136" cy="98543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b" anchorCtr="0"/>
            <a:lstStyle/>
            <a:p>
              <a:pPr algn="ctr"/>
              <a:r>
                <a:rPr lang="fr-FR" sz="800" dirty="0" smtClean="0">
                  <a:solidFill>
                    <a:schemeClr val="bg1">
                      <a:lumMod val="50000"/>
                    </a:schemeClr>
                  </a:solidFill>
                </a:rPr>
                <a:t>Données de production</a:t>
              </a:r>
              <a:endParaRPr lang="fr-FR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Rounded Rectangle 63"/>
            <p:cNvSpPr/>
            <p:nvPr/>
          </p:nvSpPr>
          <p:spPr>
            <a:xfrm>
              <a:off x="1907443" y="1307961"/>
              <a:ext cx="1694160" cy="1006858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b" anchorCtr="0"/>
            <a:lstStyle/>
            <a:p>
              <a:pPr algn="ctr"/>
              <a:r>
                <a:rPr lang="fr-FR" sz="900" b="1" dirty="0" smtClean="0">
                  <a:solidFill>
                    <a:schemeClr val="bg1">
                      <a:lumMod val="50000"/>
                    </a:schemeClr>
                  </a:solidFill>
                </a:rPr>
                <a:t>Prix spot </a:t>
              </a:r>
              <a:r>
                <a:rPr lang="fr-FR" sz="900" b="1" dirty="0">
                  <a:solidFill>
                    <a:schemeClr val="bg1">
                      <a:lumMod val="50000"/>
                    </a:schemeClr>
                  </a:solidFill>
                </a:rPr>
                <a:t>horaire de </a:t>
              </a:r>
              <a:r>
                <a:rPr lang="fr-FR" sz="900" b="1" dirty="0" smtClean="0">
                  <a:solidFill>
                    <a:schemeClr val="bg1">
                      <a:lumMod val="50000"/>
                    </a:schemeClr>
                  </a:solidFill>
                </a:rPr>
                <a:t>l’électricité</a:t>
              </a:r>
              <a:endParaRPr lang="fr-FR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84" name="Straight Connector 72"/>
          <p:cNvCxnSpPr/>
          <p:nvPr/>
        </p:nvCxnSpPr>
        <p:spPr>
          <a:xfrm>
            <a:off x="1733919" y="2453407"/>
            <a:ext cx="5718401" cy="109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73"/>
          <p:cNvCxnSpPr>
            <a:endCxn id="54" idx="2"/>
          </p:cNvCxnSpPr>
          <p:nvPr/>
        </p:nvCxnSpPr>
        <p:spPr>
          <a:xfrm flipV="1">
            <a:off x="1733919" y="2194723"/>
            <a:ext cx="0" cy="2650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73"/>
          <p:cNvCxnSpPr>
            <a:endCxn id="72" idx="2"/>
          </p:cNvCxnSpPr>
          <p:nvPr/>
        </p:nvCxnSpPr>
        <p:spPr>
          <a:xfrm flipV="1">
            <a:off x="7452320" y="2196608"/>
            <a:ext cx="0" cy="2677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73"/>
          <p:cNvCxnSpPr>
            <a:endCxn id="75" idx="2"/>
          </p:cNvCxnSpPr>
          <p:nvPr/>
        </p:nvCxnSpPr>
        <p:spPr>
          <a:xfrm flipV="1">
            <a:off x="4924017" y="2196608"/>
            <a:ext cx="0" cy="263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73"/>
          <p:cNvCxnSpPr>
            <a:endCxn id="82" idx="2"/>
          </p:cNvCxnSpPr>
          <p:nvPr/>
        </p:nvCxnSpPr>
        <p:spPr>
          <a:xfrm flipV="1">
            <a:off x="6186791" y="2196607"/>
            <a:ext cx="5389" cy="267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73"/>
          <p:cNvCxnSpPr/>
          <p:nvPr/>
        </p:nvCxnSpPr>
        <p:spPr>
          <a:xfrm flipV="1">
            <a:off x="4355976" y="2464400"/>
            <a:ext cx="0" cy="2368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73"/>
          <p:cNvCxnSpPr/>
          <p:nvPr/>
        </p:nvCxnSpPr>
        <p:spPr>
          <a:xfrm flipV="1">
            <a:off x="3591555" y="2201251"/>
            <a:ext cx="0" cy="263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4" name="Rectangle 51"/>
          <p:cNvSpPr>
            <a:spLocks noChangeArrowheads="1"/>
          </p:cNvSpPr>
          <p:nvPr/>
        </p:nvSpPr>
        <p:spPr bwMode="auto">
          <a:xfrm>
            <a:off x="837332" y="6180436"/>
            <a:ext cx="7335068" cy="3698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ts val="2400"/>
              </a:lnSpc>
            </a:pPr>
            <a:r>
              <a:rPr lang="fr-FR" sz="1600" b="1" i="1" dirty="0" smtClean="0"/>
              <a:t>Economies d’</a:t>
            </a:r>
            <a:r>
              <a:rPr lang="fr-FR" sz="1600" b="1" i="1" dirty="0"/>
              <a:t>é</a:t>
            </a:r>
            <a:r>
              <a:rPr lang="fr-FR" sz="1600" b="1" i="1" dirty="0" smtClean="0"/>
              <a:t>nergie garanties 5-15% sans investissement</a:t>
            </a:r>
            <a:endParaRPr lang="fr-FR" sz="16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68029" y="4078872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1200" dirty="0" smtClean="0"/>
              <a:t>Glasgow / Paris / Potsdam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073" y="146562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/>
              <a:t>Site du</a:t>
            </a:r>
          </a:p>
          <a:p>
            <a:pPr algn="ctr"/>
            <a:r>
              <a:rPr lang="fr-FR" sz="1400" i="1" dirty="0" smtClean="0"/>
              <a:t>client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2915832" y="2701249"/>
            <a:ext cx="144000" cy="1692000"/>
          </a:xfrm>
          <a:prstGeom prst="downArrow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5652136" y="2701249"/>
            <a:ext cx="144000" cy="1692000"/>
          </a:xfrm>
          <a:prstGeom prst="upArrow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rgbClr val="000000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1979712" y="333724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/>
              <a:t>Monitoring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5796136" y="3356992"/>
            <a:ext cx="832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/>
              <a:t>Pilotage</a:t>
            </a:r>
          </a:p>
        </p:txBody>
      </p:sp>
    </p:spTree>
    <p:extLst>
      <p:ext uri="{BB962C8B-B14F-4D97-AF65-F5344CB8AC3E}">
        <p14:creationId xmlns:p14="http://schemas.microsoft.com/office/powerpoint/2010/main" val="7043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6.0"/>
  <p:tag name="BASIS" val="EONVorlag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wHKIyMJEKa2AnAa6HO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ePGDl.wEi.YTUfyTFv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S46JOhlEiCH.W6fBXgl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ojqz.T90.Tc8GMcUr.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Z5RZJv9kCdQTHMtmRg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BPIEOIhUe0Xx2OM2ltB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S46JOhlEiCH.W6fBXg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lGtFxIY0a1TyISgeu4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hmczU_q0yYuac2iw_s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RjOgHZvkK1P337T0ZL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_AEdVn9kqNC5Mf6Zld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WpI6cwPEWCgzj5vihe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9rRL9cjE6vkDi5f2o0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BPS0aLI0.i9PzdrmhC7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l8vHFwJUeOV6vuAxZvxw"/>
</p:tagLst>
</file>

<file path=ppt/theme/theme1.xml><?xml version="1.0" encoding="utf-8"?>
<a:theme xmlns:a="http://schemas.openxmlformats.org/drawingml/2006/main" name="Larissa-Design">
  <a:themeElements>
    <a:clrScheme name="EON_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25087"/>
      </a:accent1>
      <a:accent2>
        <a:srgbClr val="2872A3"/>
      </a:accent2>
      <a:accent3>
        <a:srgbClr val="7DAAC6"/>
      </a:accent3>
      <a:accent4>
        <a:srgbClr val="B4CBDC"/>
      </a:accent4>
      <a:accent5>
        <a:srgbClr val="1E7A67"/>
      </a:accent5>
      <a:accent6>
        <a:srgbClr val="3AA48D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</TotalTime>
  <Words>231</Words>
  <Application>Microsoft Office PowerPoint</Application>
  <PresentationFormat>Affichage à l'écran (4:3)</PresentationFormat>
  <Paragraphs>63</Paragraphs>
  <Slides>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Larissa-Design</vt:lpstr>
      <vt:lpstr>1_Larissa-Design</vt:lpstr>
      <vt:lpstr>think-cell Slide</vt:lpstr>
      <vt:lpstr> „Smart Office“ : à la croisée des révolutions numérique et énergétique</vt:lpstr>
      <vt:lpstr>It´s about connecting energies</vt:lpstr>
      <vt:lpstr>E.ON Connection Energies:  Une offre de solutions énergétiques intégrées</vt:lpstr>
      <vt:lpstr>Présentation PowerPoint</vt:lpstr>
    </vt:vector>
  </TitlesOfParts>
  <Company>EON-IT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J38899</dc:creator>
  <cp:lastModifiedBy>Utilisateur Windows</cp:lastModifiedBy>
  <cp:revision>75</cp:revision>
  <dcterms:created xsi:type="dcterms:W3CDTF">2016-04-21T11:04:54Z</dcterms:created>
  <dcterms:modified xsi:type="dcterms:W3CDTF">2016-05-20T08:58:12Z</dcterms:modified>
</cp:coreProperties>
</file>